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8"/>
  </p:notesMasterIdLst>
  <p:sldIdLst>
    <p:sldId id="390" r:id="rId2"/>
    <p:sldId id="408" r:id="rId3"/>
    <p:sldId id="438" r:id="rId4"/>
    <p:sldId id="439" r:id="rId5"/>
    <p:sldId id="440" r:id="rId6"/>
    <p:sldId id="441" r:id="rId7"/>
    <p:sldId id="442" r:id="rId8"/>
    <p:sldId id="443" r:id="rId9"/>
    <p:sldId id="444" r:id="rId10"/>
    <p:sldId id="493" r:id="rId11"/>
    <p:sldId id="494" r:id="rId12"/>
    <p:sldId id="495" r:id="rId13"/>
    <p:sldId id="468" r:id="rId14"/>
    <p:sldId id="445" r:id="rId15"/>
    <p:sldId id="446" r:id="rId16"/>
    <p:sldId id="447" r:id="rId17"/>
    <p:sldId id="469" r:id="rId18"/>
    <p:sldId id="470" r:id="rId19"/>
    <p:sldId id="471" r:id="rId20"/>
    <p:sldId id="417" r:id="rId21"/>
    <p:sldId id="418" r:id="rId22"/>
    <p:sldId id="482" r:id="rId23"/>
    <p:sldId id="483" r:id="rId24"/>
    <p:sldId id="496" r:id="rId25"/>
    <p:sldId id="484" r:id="rId26"/>
    <p:sldId id="472" r:id="rId27"/>
    <p:sldId id="473" r:id="rId28"/>
    <p:sldId id="474" r:id="rId29"/>
    <p:sldId id="322" r:id="rId30"/>
    <p:sldId id="374" r:id="rId31"/>
    <p:sldId id="282" r:id="rId32"/>
    <p:sldId id="325" r:id="rId33"/>
    <p:sldId id="326" r:id="rId34"/>
    <p:sldId id="327" r:id="rId35"/>
    <p:sldId id="328" r:id="rId36"/>
    <p:sldId id="329" r:id="rId37"/>
    <p:sldId id="461" r:id="rId38"/>
    <p:sldId id="487" r:id="rId39"/>
    <p:sldId id="486" r:id="rId40"/>
    <p:sldId id="488" r:id="rId41"/>
    <p:sldId id="489" r:id="rId42"/>
    <p:sldId id="490" r:id="rId43"/>
    <p:sldId id="491" r:id="rId44"/>
    <p:sldId id="492" r:id="rId45"/>
    <p:sldId id="485" r:id="rId46"/>
    <p:sldId id="385" r:id="rId47"/>
  </p:sldIdLst>
  <p:sldSz cx="12192000" cy="6858000"/>
  <p:notesSz cx="6858000" cy="9144000"/>
  <p:embeddedFontLst>
    <p:embeddedFont>
      <p:font typeface="Andika" panose="02000000000000000000" pitchFamily="2"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35816A-4C2D-49CB-BEFC-BE622BAB1DF0}" v="3" dt="2025-12-15T10:43:35.4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r>
            <a:rPr lang="en-GB" sz="1400"/>
            <a:t>Helps readers</a:t>
          </a:r>
          <a:endParaRPr lang="en-GB" sz="1400" dirty="0"/>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08F5CD01-D9BE-4FAB-BD9B-E9A505460F46}" type="presOf" srcId="{925BD750-4512-440D-AB38-9BEA6B5EA35D}" destId="{8F07F99B-93BA-4DC2-B33F-3FE6E29EA551}" srcOrd="0" destOrd="0" presId="urn:microsoft.com/office/officeart/2005/8/layout/hierarchy6"/>
    <dgm:cxn modelId="{9B039309-BBB8-4196-912E-8DF82BE90AA4}" type="presOf" srcId="{25080C42-F311-4646-B860-4B2E41968E42}" destId="{F7436063-BF3D-4400-ABDF-46A0C91AC2E1}" srcOrd="0" destOrd="0" presId="urn:microsoft.com/office/officeart/2005/8/layout/hierarchy6"/>
    <dgm:cxn modelId="{8F5A390D-9D48-4E5A-800C-8571621B809B}" type="presOf" srcId="{EBA8B7DB-6598-4380-B1E1-363E74D81801}" destId="{F363464E-03AD-4819-BCA0-0FA469D48E0C}"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C9848866-27F8-454B-9EF4-572CE2FE6A14}" type="presOf" srcId="{CA4CC870-5F8C-4950-9C3F-CDDD8D47B8FE}" destId="{ADDD5734-79CB-4183-8EC2-3B41317D015B}" srcOrd="0" destOrd="0" presId="urn:microsoft.com/office/officeart/2005/8/layout/hierarchy6"/>
    <dgm:cxn modelId="{3A249B53-7A4A-454B-B450-41A51E8400A4}" type="presOf" srcId="{91FF6C16-4843-4FCD-BDA7-2EDCEEB4A38F}" destId="{33643D00-C75E-4DF5-A0F0-DFA21355EB8A}"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D530158C-CEE8-494D-AF81-5E459E511842}" type="presOf" srcId="{11C582FB-D301-4A67-835D-4CB7CEB50770}" destId="{6244B4F7-B327-4EE2-8EC6-761014D046DA}" srcOrd="0" destOrd="0" presId="urn:microsoft.com/office/officeart/2005/8/layout/hierarchy6"/>
    <dgm:cxn modelId="{A0B02693-0772-43C8-9CC6-3748F885277B}" type="presOf" srcId="{6164C4B7-2FD3-411B-9DE0-6075F300ACD2}" destId="{67357A81-5F47-46C8-8791-23DB6B665016}"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6B2A43B0-3E44-4DBC-943F-26F42D1A5955}" srcId="{11C582FB-D301-4A67-835D-4CB7CEB50770}" destId="{CA4CC870-5F8C-4950-9C3F-CDDD8D47B8FE}" srcOrd="0" destOrd="0" parTransId="{91FF6C16-4843-4FCD-BDA7-2EDCEEB4A38F}" sibTransId="{B9A03DF8-68E6-4C0C-BC41-2DAD71A5D3A9}"/>
    <dgm:cxn modelId="{4592F7B4-E17A-4416-B24A-9D61C17987E5}" type="presOf" srcId="{E4077D0A-89B9-48D0-B430-37B0E120FC14}" destId="{F150C942-4610-411E-BDFE-86CB29B06647}" srcOrd="0" destOrd="0" presId="urn:microsoft.com/office/officeart/2005/8/layout/hierarchy6"/>
    <dgm:cxn modelId="{572246CA-1DD6-48B8-9C0E-806D6BCC4348}" type="presOf" srcId="{8CC501B0-1DFC-4223-A610-7D4974D290B5}" destId="{EB58192B-CA91-48C1-AFA1-71F8342A1FC4}" srcOrd="0" destOrd="0" presId="urn:microsoft.com/office/officeart/2005/8/layout/hierarchy6"/>
    <dgm:cxn modelId="{DBB8B9CA-692D-42E3-AFE6-AF58877DC3D0}" srcId="{11C582FB-D301-4A67-835D-4CB7CEB50770}" destId="{E4077D0A-89B9-48D0-B430-37B0E120FC14}" srcOrd="3" destOrd="0" parTransId="{25080C42-F311-4646-B860-4B2E41968E42}" sibTransId="{AC568F33-1585-41F7-B29A-FEEE8D945C6D}"/>
    <dgm:cxn modelId="{28FBBBEA-F540-47C5-B543-C65B32BDAF95}" type="presOf" srcId="{B00D88DA-D829-422F-A217-5740EE5A402F}" destId="{3F07D7E2-E965-43CE-A330-13369F1805EA}" srcOrd="0" destOrd="0" presId="urn:microsoft.com/office/officeart/2005/8/layout/hierarchy6"/>
    <dgm:cxn modelId="{75FB950D-14F6-47B8-806B-5526303ADDCA}" type="presParOf" srcId="{3F07D7E2-E965-43CE-A330-13369F1805EA}" destId="{E466D950-1166-446A-8834-0989703BB104}" srcOrd="0" destOrd="0" presId="urn:microsoft.com/office/officeart/2005/8/layout/hierarchy6"/>
    <dgm:cxn modelId="{A73BFBC7-C7DC-4022-82A7-E0276CDEDB67}" type="presParOf" srcId="{E466D950-1166-446A-8834-0989703BB104}" destId="{9946BB4B-0D0D-4192-B468-E6FAAB5AE8F3}" srcOrd="0" destOrd="0" presId="urn:microsoft.com/office/officeart/2005/8/layout/hierarchy6"/>
    <dgm:cxn modelId="{D83F497E-53D8-4F82-B387-095A1CF7CD7B}" type="presParOf" srcId="{9946BB4B-0D0D-4192-B468-E6FAAB5AE8F3}" destId="{3ED1BE28-E331-40BF-92DD-74F99908B77D}" srcOrd="0" destOrd="0" presId="urn:microsoft.com/office/officeart/2005/8/layout/hierarchy6"/>
    <dgm:cxn modelId="{693AEF08-0EAF-4DA7-B920-16C9C41D1B83}" type="presParOf" srcId="{3ED1BE28-E331-40BF-92DD-74F99908B77D}" destId="{6244B4F7-B327-4EE2-8EC6-761014D046DA}" srcOrd="0" destOrd="0" presId="urn:microsoft.com/office/officeart/2005/8/layout/hierarchy6"/>
    <dgm:cxn modelId="{674B4B1C-82C4-4ACF-BC93-EB40116EBF8C}" type="presParOf" srcId="{3ED1BE28-E331-40BF-92DD-74F99908B77D}" destId="{0810A678-E60C-4760-BC00-63A28DF49489}" srcOrd="1" destOrd="0" presId="urn:microsoft.com/office/officeart/2005/8/layout/hierarchy6"/>
    <dgm:cxn modelId="{D3B08FDF-0CEB-41FD-8D1E-B0B0453167CA}" type="presParOf" srcId="{0810A678-E60C-4760-BC00-63A28DF49489}" destId="{33643D00-C75E-4DF5-A0F0-DFA21355EB8A}" srcOrd="0" destOrd="0" presId="urn:microsoft.com/office/officeart/2005/8/layout/hierarchy6"/>
    <dgm:cxn modelId="{EAC663A1-B0A9-4CEB-8610-0F1C0087F0EA}" type="presParOf" srcId="{0810A678-E60C-4760-BC00-63A28DF49489}" destId="{6E24BE85-D38B-4C1A-A7DF-16389060B567}" srcOrd="1" destOrd="0" presId="urn:microsoft.com/office/officeart/2005/8/layout/hierarchy6"/>
    <dgm:cxn modelId="{ED5F9FB8-2220-44DF-8145-E88477D7CC56}" type="presParOf" srcId="{6E24BE85-D38B-4C1A-A7DF-16389060B567}" destId="{ADDD5734-79CB-4183-8EC2-3B41317D015B}" srcOrd="0" destOrd="0" presId="urn:microsoft.com/office/officeart/2005/8/layout/hierarchy6"/>
    <dgm:cxn modelId="{F131021B-AECC-41E2-9D73-669EA9B87CDE}" type="presParOf" srcId="{6E24BE85-D38B-4C1A-A7DF-16389060B567}" destId="{A88F0D0A-72A4-4B5D-B0A7-0F9BD5683579}" srcOrd="1" destOrd="0" presId="urn:microsoft.com/office/officeart/2005/8/layout/hierarchy6"/>
    <dgm:cxn modelId="{241C7378-9DB4-4244-882A-7C030C98A4CB}" type="presParOf" srcId="{0810A678-E60C-4760-BC00-63A28DF49489}" destId="{67357A81-5F47-46C8-8791-23DB6B665016}" srcOrd="2" destOrd="0" presId="urn:microsoft.com/office/officeart/2005/8/layout/hierarchy6"/>
    <dgm:cxn modelId="{D6763A5F-08E5-4C4D-8573-FE7E78E16A65}" type="presParOf" srcId="{0810A678-E60C-4760-BC00-63A28DF49489}" destId="{7278A374-6AC7-4093-98A6-F87C32FEBB05}" srcOrd="3" destOrd="0" presId="urn:microsoft.com/office/officeart/2005/8/layout/hierarchy6"/>
    <dgm:cxn modelId="{5C04FF2C-A5A8-426B-A1E3-5F03FD68ACEF}" type="presParOf" srcId="{7278A374-6AC7-4093-98A6-F87C32FEBB05}" destId="{F363464E-03AD-4819-BCA0-0FA469D48E0C}" srcOrd="0" destOrd="0" presId="urn:microsoft.com/office/officeart/2005/8/layout/hierarchy6"/>
    <dgm:cxn modelId="{8ACB0504-D136-4167-BFF2-AA6F59D0D3FE}" type="presParOf" srcId="{7278A374-6AC7-4093-98A6-F87C32FEBB05}" destId="{F965F83D-9EC5-422A-AC7F-21013E865C34}" srcOrd="1" destOrd="0" presId="urn:microsoft.com/office/officeart/2005/8/layout/hierarchy6"/>
    <dgm:cxn modelId="{1A19B407-61C2-429C-AF7E-61CA84D91B20}" type="presParOf" srcId="{0810A678-E60C-4760-BC00-63A28DF49489}" destId="{8F07F99B-93BA-4DC2-B33F-3FE6E29EA551}" srcOrd="4" destOrd="0" presId="urn:microsoft.com/office/officeart/2005/8/layout/hierarchy6"/>
    <dgm:cxn modelId="{595049C8-8CFA-4FB9-8F4E-A3BBD98A8233}" type="presParOf" srcId="{0810A678-E60C-4760-BC00-63A28DF49489}" destId="{C918A4CF-6101-43F9-BA9C-2A68D66288F7}" srcOrd="5" destOrd="0" presId="urn:microsoft.com/office/officeart/2005/8/layout/hierarchy6"/>
    <dgm:cxn modelId="{D6D88A27-E905-4B9C-A146-B3300BEDA98D}" type="presParOf" srcId="{C918A4CF-6101-43F9-BA9C-2A68D66288F7}" destId="{EB58192B-CA91-48C1-AFA1-71F8342A1FC4}" srcOrd="0" destOrd="0" presId="urn:microsoft.com/office/officeart/2005/8/layout/hierarchy6"/>
    <dgm:cxn modelId="{95E2713B-2957-4DAF-90CB-0C0FAB1A1E54}" type="presParOf" srcId="{C918A4CF-6101-43F9-BA9C-2A68D66288F7}" destId="{1ED08E15-1335-47AE-8ECE-CF291B9B5CFB}" srcOrd="1" destOrd="0" presId="urn:microsoft.com/office/officeart/2005/8/layout/hierarchy6"/>
    <dgm:cxn modelId="{EC0C7C43-4B23-48CB-9B9B-2FD804A42AAB}" type="presParOf" srcId="{0810A678-E60C-4760-BC00-63A28DF49489}" destId="{F7436063-BF3D-4400-ABDF-46A0C91AC2E1}" srcOrd="6" destOrd="0" presId="urn:microsoft.com/office/officeart/2005/8/layout/hierarchy6"/>
    <dgm:cxn modelId="{42AE3A58-E7BC-4273-9C7C-4F628BDF3E8C}" type="presParOf" srcId="{0810A678-E60C-4760-BC00-63A28DF49489}" destId="{8C1F71A8-7336-4E9E-BE3C-D799F837D69C}" srcOrd="7" destOrd="0" presId="urn:microsoft.com/office/officeart/2005/8/layout/hierarchy6"/>
    <dgm:cxn modelId="{9E856E8B-6485-4016-9701-1B3AF03AFB6B}" type="presParOf" srcId="{8C1F71A8-7336-4E9E-BE3C-D799F837D69C}" destId="{F150C942-4610-411E-BDFE-86CB29B06647}" srcOrd="0" destOrd="0" presId="urn:microsoft.com/office/officeart/2005/8/layout/hierarchy6"/>
    <dgm:cxn modelId="{27225B3F-99A8-4C34-A9DC-42996DE6492B}" type="presParOf" srcId="{8C1F71A8-7336-4E9E-BE3C-D799F837D69C}" destId="{7DFA4DBE-6334-4D1D-85B0-590CB98AA548}" srcOrd="1" destOrd="0" presId="urn:microsoft.com/office/officeart/2005/8/layout/hierarchy6"/>
    <dgm:cxn modelId="{0CFA887C-DC2D-41EA-A2B8-97E1CE714BA3}"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5B11FB64-DED9-48A2-AEE2-CD1F1389BEF8}">
      <dgm:prSet phldrT="[Text]" custT="1"/>
      <dgm:spPr/>
      <dgm:t>
        <a:bodyPr/>
        <a:lstStyle/>
        <a:p>
          <a:r>
            <a:rPr lang="en-GB" sz="1400" dirty="0"/>
            <a:t>Time Connectives</a:t>
          </a:r>
        </a:p>
      </dgm:t>
    </dgm:pt>
    <dgm:pt modelId="{34A77AE1-6781-4989-81ED-57164051F395}" type="parTrans" cxnId="{BFF02EB3-A876-40DC-A3F8-A1D2ECA516DB}">
      <dgm:prSet/>
      <dgm:spPr/>
      <dgm:t>
        <a:bodyPr/>
        <a:lstStyle/>
        <a:p>
          <a:endParaRPr lang="en-GB"/>
        </a:p>
      </dgm:t>
    </dgm:pt>
    <dgm:pt modelId="{7B350776-D4FC-4B86-89BC-ADF621099258}" type="sibTrans" cxnId="{BFF02EB3-A876-40DC-A3F8-A1D2ECA516D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351DD738-4F48-4F1F-BB44-9D92D8B1E08E}" type="pres">
      <dgm:prSet presAssocID="{34A77AE1-6781-4989-81ED-57164051F395}" presName="Name19" presStyleLbl="parChTrans1D3" presStyleIdx="0" presStyleCnt="1"/>
      <dgm:spPr/>
    </dgm:pt>
    <dgm:pt modelId="{776E686D-8AAC-44EB-8410-B88EFC4E17C9}" type="pres">
      <dgm:prSet presAssocID="{5B11FB64-DED9-48A2-AEE2-CD1F1389BEF8}" presName="Name21" presStyleCnt="0"/>
      <dgm:spPr/>
    </dgm:pt>
    <dgm:pt modelId="{73CBE484-E5A7-416D-ACFF-369F8B5226F9}" type="pres">
      <dgm:prSet presAssocID="{5B11FB64-DED9-48A2-AEE2-CD1F1389BEF8}" presName="level2Shape" presStyleLbl="node3" presStyleIdx="0" presStyleCnt="1"/>
      <dgm:spPr/>
    </dgm:pt>
    <dgm:pt modelId="{473F870E-212F-44A8-A1CF-25ED0585A619}" type="pres">
      <dgm:prSet presAssocID="{5B11FB64-DED9-48A2-AEE2-CD1F1389BEF8}"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D1FF5157-6ECC-40FC-B106-FB5FA43D5A52}" type="presOf" srcId="{34A77AE1-6781-4989-81ED-57164051F395}" destId="{351DD738-4F48-4F1F-BB44-9D92D8B1E08E}"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BFF02EB3-A876-40DC-A3F8-A1D2ECA516DB}" srcId="{8CC501B0-1DFC-4223-A610-7D4974D290B5}" destId="{5B11FB64-DED9-48A2-AEE2-CD1F1389BEF8}" srcOrd="0" destOrd="0" parTransId="{34A77AE1-6781-4989-81ED-57164051F395}" sibTransId="{7B350776-D4FC-4B86-89BC-ADF621099258}"/>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F2B144E5-C822-41A1-83FF-C2A729C12FE4}" type="presOf" srcId="{5B11FB64-DED9-48A2-AEE2-CD1F1389BEF8}" destId="{73CBE484-E5A7-416D-ACFF-369F8B5226F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306A9F47-348B-4694-988F-8A5909937683}" type="presParOf" srcId="{1ED08E15-1335-47AE-8ECE-CF291B9B5CFB}" destId="{351DD738-4F48-4F1F-BB44-9D92D8B1E08E}" srcOrd="0" destOrd="0" presId="urn:microsoft.com/office/officeart/2005/8/layout/hierarchy6"/>
    <dgm:cxn modelId="{0A05F931-9C1C-4613-87D3-33253AA21E03}" type="presParOf" srcId="{1ED08E15-1335-47AE-8ECE-CF291B9B5CFB}" destId="{776E686D-8AAC-44EB-8410-B88EFC4E17C9}" srcOrd="1" destOrd="0" presId="urn:microsoft.com/office/officeart/2005/8/layout/hierarchy6"/>
    <dgm:cxn modelId="{75B977C6-B838-4931-9448-D19E3FA58376}" type="presParOf" srcId="{776E686D-8AAC-44EB-8410-B88EFC4E17C9}" destId="{73CBE484-E5A7-416D-ACFF-369F8B5226F9}" srcOrd="0" destOrd="0" presId="urn:microsoft.com/office/officeart/2005/8/layout/hierarchy6"/>
    <dgm:cxn modelId="{F826BB98-65E0-4C30-8695-98C77E128BE8}" type="presParOf" srcId="{776E686D-8AAC-44EB-8410-B88EFC4E17C9}" destId="{473F870E-212F-44A8-A1CF-25ED0585A619}"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r>
            <a:rPr lang="en-GB" sz="1400" kern="1200"/>
            <a:t>Helps readers</a:t>
          </a:r>
          <a:endParaRPr lang="en-GB" sz="1400" kern="1200" dirty="0"/>
        </a:p>
      </dsp:txBody>
      <dsp:txXfrm>
        <a:off x="7668537" y="1866164"/>
        <a:ext cx="2244686" cy="1168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569572" y="103026"/>
          <a:ext cx="4813210" cy="6052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587298" y="120752"/>
        <a:ext cx="4777758" cy="569768"/>
      </dsp:txXfrm>
    </dsp:sp>
    <dsp:sp modelId="{33643D00-C75E-4DF5-A0F0-DFA21355EB8A}">
      <dsp:nvSpPr>
        <dsp:cNvPr id="0" name=""/>
        <dsp:cNvSpPr/>
      </dsp:nvSpPr>
      <dsp:spPr>
        <a:xfrm>
          <a:off x="1651848" y="708246"/>
          <a:ext cx="3324329" cy="408119"/>
        </a:xfrm>
        <a:custGeom>
          <a:avLst/>
          <a:gdLst/>
          <a:ahLst/>
          <a:cxnLst/>
          <a:rect l="0" t="0" r="0" b="0"/>
          <a:pathLst>
            <a:path>
              <a:moveTo>
                <a:pt x="3324329" y="0"/>
              </a:moveTo>
              <a:lnTo>
                <a:pt x="3324329" y="204059"/>
              </a:lnTo>
              <a:lnTo>
                <a:pt x="0" y="204059"/>
              </a:lnTo>
              <a:lnTo>
                <a:pt x="0"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86624" y="1116366"/>
          <a:ext cx="1530447"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508" y="1146250"/>
        <a:ext cx="1470679" cy="960530"/>
      </dsp:txXfrm>
    </dsp:sp>
    <dsp:sp modelId="{67357A81-5F47-46C8-8791-23DB6B665016}">
      <dsp:nvSpPr>
        <dsp:cNvPr id="0" name=""/>
        <dsp:cNvSpPr/>
      </dsp:nvSpPr>
      <dsp:spPr>
        <a:xfrm>
          <a:off x="3641429" y="708246"/>
          <a:ext cx="1334748" cy="408119"/>
        </a:xfrm>
        <a:custGeom>
          <a:avLst/>
          <a:gdLst/>
          <a:ahLst/>
          <a:cxnLst/>
          <a:rect l="0" t="0" r="0" b="0"/>
          <a:pathLst>
            <a:path>
              <a:moveTo>
                <a:pt x="1334748" y="0"/>
              </a:moveTo>
              <a:lnTo>
                <a:pt x="1334748" y="204059"/>
              </a:lnTo>
              <a:lnTo>
                <a:pt x="0" y="204059"/>
              </a:lnTo>
              <a:lnTo>
                <a:pt x="0"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876205" y="1116366"/>
          <a:ext cx="1530447"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906089" y="1146250"/>
        <a:ext cx="1470679" cy="960530"/>
      </dsp:txXfrm>
    </dsp:sp>
    <dsp:sp modelId="{8F07F99B-93BA-4DC2-B33F-3FE6E29EA551}">
      <dsp:nvSpPr>
        <dsp:cNvPr id="0" name=""/>
        <dsp:cNvSpPr/>
      </dsp:nvSpPr>
      <dsp:spPr>
        <a:xfrm>
          <a:off x="4976178" y="708246"/>
          <a:ext cx="807241" cy="408119"/>
        </a:xfrm>
        <a:custGeom>
          <a:avLst/>
          <a:gdLst/>
          <a:ahLst/>
          <a:cxnLst/>
          <a:rect l="0" t="0" r="0" b="0"/>
          <a:pathLst>
            <a:path>
              <a:moveTo>
                <a:pt x="0" y="0"/>
              </a:moveTo>
              <a:lnTo>
                <a:pt x="0" y="204059"/>
              </a:lnTo>
              <a:lnTo>
                <a:pt x="807241" y="204059"/>
              </a:lnTo>
              <a:lnTo>
                <a:pt x="807241"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65786" y="1116366"/>
          <a:ext cx="1835266"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95670" y="1146250"/>
        <a:ext cx="1775498" cy="960530"/>
      </dsp:txXfrm>
    </dsp:sp>
    <dsp:sp modelId="{351DD738-4F48-4F1F-BB44-9D92D8B1E08E}">
      <dsp:nvSpPr>
        <dsp:cNvPr id="0" name=""/>
        <dsp:cNvSpPr/>
      </dsp:nvSpPr>
      <dsp:spPr>
        <a:xfrm>
          <a:off x="5737699" y="2136664"/>
          <a:ext cx="91440" cy="408119"/>
        </a:xfrm>
        <a:custGeom>
          <a:avLst/>
          <a:gdLst/>
          <a:ahLst/>
          <a:cxnLst/>
          <a:rect l="0" t="0" r="0" b="0"/>
          <a:pathLst>
            <a:path>
              <a:moveTo>
                <a:pt x="45720" y="0"/>
              </a:moveTo>
              <a:lnTo>
                <a:pt x="45720" y="40811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CBE484-E5A7-416D-ACFF-369F8B5226F9}">
      <dsp:nvSpPr>
        <dsp:cNvPr id="0" name=""/>
        <dsp:cNvSpPr/>
      </dsp:nvSpPr>
      <dsp:spPr>
        <a:xfrm>
          <a:off x="5018196" y="2544783"/>
          <a:ext cx="1530447" cy="102029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Time Connectives</a:t>
          </a:r>
        </a:p>
      </dsp:txBody>
      <dsp:txXfrm>
        <a:off x="5048080" y="2574667"/>
        <a:ext cx="1470679" cy="960530"/>
      </dsp:txXfrm>
    </dsp:sp>
    <dsp:sp modelId="{F7436063-BF3D-4400-ABDF-46A0C91AC2E1}">
      <dsp:nvSpPr>
        <dsp:cNvPr id="0" name=""/>
        <dsp:cNvSpPr/>
      </dsp:nvSpPr>
      <dsp:spPr>
        <a:xfrm>
          <a:off x="4976178" y="708246"/>
          <a:ext cx="3136781" cy="408119"/>
        </a:xfrm>
        <a:custGeom>
          <a:avLst/>
          <a:gdLst/>
          <a:ahLst/>
          <a:cxnLst/>
          <a:rect l="0" t="0" r="0" b="0"/>
          <a:pathLst>
            <a:path>
              <a:moveTo>
                <a:pt x="0" y="0"/>
              </a:moveTo>
              <a:lnTo>
                <a:pt x="0" y="204059"/>
              </a:lnTo>
              <a:lnTo>
                <a:pt x="3136781" y="204059"/>
              </a:lnTo>
              <a:lnTo>
                <a:pt x="3136781"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160187" y="1116366"/>
          <a:ext cx="1905544"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190071" y="1146250"/>
        <a:ext cx="1845776" cy="96053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8.pn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8.png"/><Relationship Id="rId9" Type="http://schemas.microsoft.com/office/2007/relationships/diagramDrawing" Target="../diagrams/drawing3.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8.png"/><Relationship Id="rId9" Type="http://schemas.microsoft.com/office/2007/relationships/diagramDrawing" Target="../diagrams/drawing4.xml"/></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8.png"/><Relationship Id="rId9" Type="http://schemas.microsoft.com/office/2007/relationships/diagramDrawing" Target="../diagrams/drawing5.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8.png"/><Relationship Id="rId9" Type="http://schemas.microsoft.com/office/2007/relationships/diagramDrawing" Target="../diagrams/drawing6.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90C80-7C13-4320-FFF2-B313A2773E2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F391D9C-8E15-E806-FC17-042B2B3C4A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C6BF08A-72DC-98C7-DA2A-9388F09F50F7}"/>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gem and r</a:t>
            </a:r>
            <a:r>
              <a:rPr lang="en-GB" sz="4000" dirty="0">
                <a:solidFill>
                  <a:srgbClr val="FFFF00"/>
                </a:solidFill>
                <a:latin typeface="+mn-lt"/>
                <a:ea typeface="Andika"/>
                <a:cs typeface="Andika"/>
              </a:rPr>
              <a:t>a</a:t>
            </a:r>
            <a:r>
              <a:rPr lang="en-GB" sz="4000" dirty="0">
                <a:solidFill>
                  <a:schemeClr val="bg1"/>
                </a:solidFill>
                <a:latin typeface="+mn-lt"/>
                <a:ea typeface="Andika"/>
                <a:cs typeface="Andika"/>
              </a:rPr>
              <a:t>n</a:t>
            </a:r>
            <a:r>
              <a:rPr lang="en-GB" sz="4000" dirty="0">
                <a:solidFill>
                  <a:srgbClr val="FFFF00"/>
                </a:solidFill>
                <a:latin typeface="+mn-lt"/>
                <a:ea typeface="Andika"/>
                <a:cs typeface="Andika"/>
              </a:rPr>
              <a:t>.</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7B1F2D32-057C-BEB7-4012-772C11B34A0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BA676CDE-22F2-17FF-0C55-F61B0FBD5C30}"/>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06F37039-8434-818D-498D-0997BE947C55}"/>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177396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C342F-22CF-704A-3E02-29FBF621FE4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F358B8-B3CF-DC56-F886-EF133AA67D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09CB1C0-42AE-BBFC-26D6-AF8D0073E9CE}"/>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gem and r</a:t>
            </a:r>
            <a:r>
              <a:rPr lang="en-GB" sz="4000" dirty="0">
                <a:solidFill>
                  <a:srgbClr val="FFFF00"/>
                </a:solidFill>
                <a:latin typeface="+mn-lt"/>
                <a:ea typeface="Andika"/>
                <a:cs typeface="Andika"/>
              </a:rPr>
              <a:t>a</a:t>
            </a:r>
            <a:r>
              <a:rPr lang="en-GB" sz="4000" dirty="0">
                <a:solidFill>
                  <a:schemeClr val="bg1"/>
                </a:solidFill>
                <a:latin typeface="+mn-lt"/>
                <a:ea typeface="Andika"/>
                <a:cs typeface="Andika"/>
              </a:rPr>
              <a:t>n</a:t>
            </a:r>
            <a:r>
              <a:rPr lang="en-GB" sz="4000" dirty="0">
                <a:solidFill>
                  <a:srgbClr val="FFFF00"/>
                </a:solidFill>
                <a:latin typeface="+mn-lt"/>
                <a:ea typeface="Andika"/>
                <a:cs typeface="Andika"/>
              </a:rPr>
              <a:t>.</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D3D8F633-18DB-2CF7-7F86-A3DA84C1B23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u="sng" dirty="0">
                <a:solidFill>
                  <a:srgbClr val="FFFF00"/>
                </a:solidFill>
                <a:latin typeface="+mn-lt"/>
                <a:ea typeface="Andika"/>
                <a:cs typeface="Andika"/>
              </a:rPr>
              <a:t>verb</a:t>
            </a:r>
            <a:r>
              <a:rPr lang="en-GB" sz="2400" dirty="0">
                <a:solidFill>
                  <a:schemeClr val="bg1"/>
                </a:solidFill>
                <a:latin typeface="+mn-lt"/>
                <a:ea typeface="Andika"/>
                <a:cs typeface="Andika"/>
              </a:rPr>
              <a:t>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hides</a:t>
            </a:r>
            <a:r>
              <a:rPr lang="en-GB" sz="4000" dirty="0">
                <a:solidFill>
                  <a:schemeClr val="bg1"/>
                </a:solidFill>
                <a:ea typeface="Andika"/>
                <a:cs typeface="Andika"/>
              </a:rPr>
              <a:t> from the guards.</a:t>
            </a:r>
          </a:p>
        </p:txBody>
      </p:sp>
      <p:sp>
        <p:nvSpPr>
          <p:cNvPr id="5" name="Title 1">
            <a:extLst>
              <a:ext uri="{FF2B5EF4-FFF2-40B4-BE49-F238E27FC236}">
                <a16:creationId xmlns:a16="http://schemas.microsoft.com/office/drawing/2014/main" id="{F5A4492F-7C58-03C9-9E17-D2B99561DDC7}"/>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246CEB67-9614-30E1-4C43-6DD6E448972C}"/>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09801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D1398-0DA8-D770-BD7E-4EF2044D9FB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2F297E0-21AE-7EC1-EE32-35E32E01D5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98D03D8-D833-BC2D-BFFB-6E6622B4F7B6}"/>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gem and r</a:t>
            </a:r>
            <a:r>
              <a:rPr lang="en-GB" sz="4000" dirty="0">
                <a:solidFill>
                  <a:srgbClr val="FFFF00"/>
                </a:solidFill>
                <a:latin typeface="+mn-lt"/>
                <a:ea typeface="Andika"/>
                <a:cs typeface="Andika"/>
              </a:rPr>
              <a:t>a</a:t>
            </a:r>
            <a:r>
              <a:rPr lang="en-GB" sz="4000" dirty="0">
                <a:solidFill>
                  <a:schemeClr val="bg1"/>
                </a:solidFill>
                <a:latin typeface="+mn-lt"/>
                <a:ea typeface="Andika"/>
                <a:cs typeface="Andika"/>
              </a:rPr>
              <a:t>n</a:t>
            </a:r>
            <a:r>
              <a:rPr lang="en-GB" sz="4000" dirty="0">
                <a:solidFill>
                  <a:srgbClr val="FFFF00"/>
                </a:solidFill>
                <a:latin typeface="+mn-lt"/>
                <a:ea typeface="Andika"/>
                <a:cs typeface="Andika"/>
              </a:rPr>
              <a:t>.</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CC96BD09-D0EE-550F-7842-DF5D06DC589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u="sng" dirty="0">
                <a:solidFill>
                  <a:srgbClr val="FFFF00"/>
                </a:solidFill>
                <a:latin typeface="+mn-lt"/>
                <a:ea typeface="Andika"/>
                <a:cs typeface="Andika"/>
              </a:rPr>
              <a:t>verb</a:t>
            </a:r>
            <a:r>
              <a:rPr lang="en-GB" sz="2400" dirty="0">
                <a:solidFill>
                  <a:schemeClr val="bg1"/>
                </a:solidFill>
                <a:latin typeface="+mn-lt"/>
                <a:ea typeface="Andika"/>
                <a:cs typeface="Andika"/>
              </a:rPr>
              <a:t>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hides</a:t>
            </a:r>
            <a:r>
              <a:rPr lang="en-GB" sz="4000" dirty="0">
                <a:solidFill>
                  <a:schemeClr val="bg1"/>
                </a:solidFill>
                <a:ea typeface="Andika"/>
                <a:cs typeface="Andika"/>
              </a:rPr>
              <a:t> from the guards.</a:t>
            </a:r>
          </a:p>
        </p:txBody>
      </p:sp>
      <p:sp>
        <p:nvSpPr>
          <p:cNvPr id="5" name="Title 1">
            <a:extLst>
              <a:ext uri="{FF2B5EF4-FFF2-40B4-BE49-F238E27FC236}">
                <a16:creationId xmlns:a16="http://schemas.microsoft.com/office/drawing/2014/main" id="{73D47888-DFB2-E8A3-BD18-5638D898FCF6}"/>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a:t>
            </a:r>
            <a:r>
              <a:rPr lang="en-GB" sz="2400" u="sng" dirty="0">
                <a:solidFill>
                  <a:srgbClr val="FFFF00"/>
                </a:solidFill>
                <a:latin typeface="+mn-lt"/>
                <a:ea typeface="Andika"/>
                <a:cs typeface="Andika"/>
              </a:rPr>
              <a:t>simile</a:t>
            </a:r>
            <a:r>
              <a:rPr lang="en-GB" sz="2400" dirty="0">
                <a:solidFill>
                  <a:schemeClr val="bg1"/>
                </a:solidFill>
                <a:latin typeface="+mn-lt"/>
                <a:ea typeface="Andika"/>
                <a:cs typeface="Andika"/>
              </a:rPr>
              <a:t>,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a:t>
            </a:r>
            <a:r>
              <a:rPr lang="en-GB" sz="4000" dirty="0">
                <a:solidFill>
                  <a:srgbClr val="FFFF00"/>
                </a:solidFill>
                <a:latin typeface="+mn-lt"/>
                <a:ea typeface="Andika"/>
                <a:cs typeface="Andika"/>
              </a:rPr>
              <a:t>like</a:t>
            </a:r>
            <a:r>
              <a:rPr lang="en-GB" sz="4000" dirty="0">
                <a:solidFill>
                  <a:schemeClr val="bg1"/>
                </a:solidFill>
                <a:latin typeface="+mn-lt"/>
                <a:ea typeface="Andika"/>
                <a:cs typeface="Andika"/>
              </a:rPr>
              <a:t>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6FD53D5A-71B9-307F-57B1-323606221FE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99734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3686175" y="4837895"/>
            <a:ext cx="4733925"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7591428" y="3704064"/>
            <a:ext cx="1247775"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669526" y="4219113"/>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3622848" y="4219113"/>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3102246" y="3717552"/>
            <a:ext cx="2106769" cy="6446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6" name="Rectangle 5">
            <a:extLst>
              <a:ext uri="{FF2B5EF4-FFF2-40B4-BE49-F238E27FC236}">
                <a16:creationId xmlns:a16="http://schemas.microsoft.com/office/drawing/2014/main" id="{7C4AFC6A-E157-AD74-6B77-0DAB94436F6B}"/>
              </a:ext>
            </a:extLst>
          </p:cNvPr>
          <p:cNvSpPr/>
          <p:nvPr/>
        </p:nvSpPr>
        <p:spPr>
          <a:xfrm>
            <a:off x="7561253" y="3868124"/>
            <a:ext cx="1247775" cy="59575"/>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3016294" y="3826124"/>
            <a:ext cx="2106769" cy="8400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2852381" y="5007446"/>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601541" y="4388419"/>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3482929" y="4370269"/>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7031638" y="5071526"/>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5" name="Rectangle 4">
            <a:extLst>
              <a:ext uri="{FF2B5EF4-FFF2-40B4-BE49-F238E27FC236}">
                <a16:creationId xmlns:a16="http://schemas.microsoft.com/office/drawing/2014/main" id="{44F98938-4D9A-3E5D-CF22-3E6851F8113E}"/>
              </a:ext>
            </a:extLst>
          </p:cNvPr>
          <p:cNvSpPr/>
          <p:nvPr/>
        </p:nvSpPr>
        <p:spPr>
          <a:xfrm>
            <a:off x="7524015" y="3861432"/>
            <a:ext cx="1247775" cy="59575"/>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3219455" y="3847400"/>
            <a:ext cx="2106769" cy="8400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6957439" y="4991898"/>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3512393" y="4512545"/>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587987" y="4354721"/>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2942490" y="5195652"/>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4896611" y="5303239"/>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168850" y="4390080"/>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“fast”?</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5854172" y="5379439"/>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6126411"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likes fast rockets.</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6286651" y="1628930"/>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6574175" y="2653610"/>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3493545" y="2653611"/>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2026129" y="1630687"/>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4470756" y="1628930"/>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5400000">
            <a:off x="5231460" y="2575633"/>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511B83A5-0650-3A7B-DEF2-A6C36E9F9309}"/>
              </a:ext>
            </a:extLst>
          </p:cNvPr>
          <p:cNvSpPr txBox="1">
            <a:spLocks/>
          </p:cNvSpPr>
          <p:nvPr/>
        </p:nvSpPr>
        <p:spPr>
          <a:xfrm>
            <a:off x="8454398" y="1628930"/>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6" name="Arrow: Right 5">
            <a:extLst>
              <a:ext uri="{FF2B5EF4-FFF2-40B4-BE49-F238E27FC236}">
                <a16:creationId xmlns:a16="http://schemas.microsoft.com/office/drawing/2014/main" id="{0DDEAD5E-C830-FC4C-AE75-5FB37E2C1330}"/>
              </a:ext>
            </a:extLst>
          </p:cNvPr>
          <p:cNvSpPr/>
          <p:nvPr/>
        </p:nvSpPr>
        <p:spPr>
          <a:xfrm rot="5400000">
            <a:off x="8099823" y="2677678"/>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5" grpId="0" animBg="1"/>
      <p:bldP spid="8" grpId="0" animBg="1"/>
      <p:bldP spid="9" grpId="0" animBg="1"/>
      <p:bldP spid="11" grpId="0" animBg="1"/>
      <p:bldP spid="4"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Time Connectives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20359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attern of different objects&#10;&#10;AI-generated content may be incorrect.">
            <a:extLst>
              <a:ext uri="{FF2B5EF4-FFF2-40B4-BE49-F238E27FC236}">
                <a16:creationId xmlns:a16="http://schemas.microsoft.com/office/drawing/2014/main" id="{504281F1-8FEF-789A-78F8-E1EE57B6C8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707200"/>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Common Nouns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92433" y="2364172"/>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baby</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92433" y="3098734"/>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listens</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924691" y="3098734"/>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sad</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92433" y="4567858"/>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school</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92433" y="3833296"/>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dog</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924691" y="2364172"/>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Jack</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924691" y="3833296"/>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Monday</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924691" y="4567858"/>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sing</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707200"/>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Proper Nouns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707200"/>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Adjectives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292433" y="5302420"/>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big</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924691" y="5302420"/>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a:solidFill>
                  <a:schemeClr val="bg1"/>
                </a:solidFill>
                <a:latin typeface="Andika" panose="02000000000000000000" pitchFamily="2" charset="0"/>
                <a:ea typeface="Andika" panose="02000000000000000000" pitchFamily="2" charset="0"/>
                <a:cs typeface="Andika" panose="02000000000000000000" pitchFamily="2" charset="0"/>
              </a:rPr>
              <a:t>March</a:t>
            </a:r>
            <a:endParaRPr lang="en-GB" sz="1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707200"/>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Verbs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292433" y="6006504"/>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Wales</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924691" y="6006504"/>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car</a:t>
            </a:r>
          </a:p>
        </p:txBody>
      </p:sp>
      <p:pic>
        <p:nvPicPr>
          <p:cNvPr id="15" name="Picture 14" descr="A cartoon character wearing a wizard hat and a hat&#10;&#10;AI-generated content may be incorrect.">
            <a:extLst>
              <a:ext uri="{FF2B5EF4-FFF2-40B4-BE49-F238E27FC236}">
                <a16:creationId xmlns:a16="http://schemas.microsoft.com/office/drawing/2014/main" id="{F87C3025-A848-01FC-C0C8-13481CCFA4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422" y="73254"/>
            <a:ext cx="1849638" cy="213338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1605213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79167E-6 0 L 0.51459 -0.10833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6 L 0.28516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6.25E-7 -1.85185E-6 L 0.28672 -0.11435 " pathEditMode="relative" rAng="0" ptsTypes="AA">
                                      <p:cBhvr>
                                        <p:cTn id="16" dur="2000" fill="hold"/>
                                        <p:tgtEl>
                                          <p:spTgt spid="29"/>
                                        </p:tgtEl>
                                        <p:attrNameLst>
                                          <p:attrName>ppt_x</p:attrName>
                                          <p:attrName>ppt_y</p:attrName>
                                        </p:attrNameLst>
                                      </p:cBhvr>
                                      <p:rCtr x="14336" y="-5718"/>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4.44444E-6 L 0.28594 4.44444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3 0 L 0.82656 -0.1125 " pathEditMode="relative" rAng="0" ptsTypes="AA">
                                      <p:cBhvr>
                                        <p:cTn id="26" dur="2000" fill="hold"/>
                                        <p:tgtEl>
                                          <p:spTgt spid="27"/>
                                        </p:tgtEl>
                                        <p:attrNameLst>
                                          <p:attrName>ppt_x</p:attrName>
                                          <p:attrName>ppt_y</p:attrName>
                                        </p:attrNameLst>
                                      </p:cBhvr>
                                      <p:rCtr x="40547" y="-5625"/>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4.79167E-6 4.44444E-6 L 0.33985 -0.00556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4.79167E-6 4.07407E-6 L 0.33985 -0.11783 " pathEditMode="relative" rAng="0" ptsTypes="AA">
                                      <p:cBhvr>
                                        <p:cTn id="36" dur="2000" fill="hold"/>
                                        <p:tgtEl>
                                          <p:spTgt spid="32"/>
                                        </p:tgtEl>
                                        <p:attrNameLst>
                                          <p:attrName>ppt_x</p:attrName>
                                          <p:attrName>ppt_y</p:attrName>
                                        </p:attrNameLst>
                                      </p:cBhvr>
                                      <p:rCtr x="16992" y="-590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4.79167E-6 -1.85185E-6 L 0.69349 -0.22963 " pathEditMode="relative" rAng="0" ptsTypes="AA">
                                      <p:cBhvr>
                                        <p:cTn id="41" dur="2000" fill="hold"/>
                                        <p:tgtEl>
                                          <p:spTgt spid="33"/>
                                        </p:tgtEl>
                                        <p:attrNameLst>
                                          <p:attrName>ppt_x</p:attrName>
                                          <p:attrName>ppt_y</p:attrName>
                                        </p:attrNameLst>
                                      </p:cBhvr>
                                      <p:rCtr x="34674" y="-11481"/>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6 L 0.64688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4.79167E-6 2.22222E-6 L 0.33985 -0.22986 " pathEditMode="relative" rAng="0" ptsTypes="AA">
                                      <p:cBhvr>
                                        <p:cTn id="51" dur="2000" fill="hold"/>
                                        <p:tgtEl>
                                          <p:spTgt spid="18"/>
                                        </p:tgtEl>
                                        <p:attrNameLst>
                                          <p:attrName>ppt_x</p:attrName>
                                          <p:attrName>ppt_y</p:attrName>
                                        </p:attrNameLst>
                                      </p:cBhvr>
                                      <p:rCtr x="16992" y="-1150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7 L 0.475 -0.22546 " pathEditMode="relative" rAng="0" ptsTypes="AA">
                                      <p:cBhvr>
                                        <p:cTn id="56" dur="2000" fill="hold"/>
                                        <p:tgtEl>
                                          <p:spTgt spid="16"/>
                                        </p:tgtEl>
                                        <p:attrNameLst>
                                          <p:attrName>ppt_x</p:attrName>
                                          <p:attrName>ppt_y</p:attrName>
                                        </p:attrNameLst>
                                      </p:cBhvr>
                                      <p:rCtr x="23685"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4.79167E-6 -4.07407E-6 L 0.15131 -0.21157 " pathEditMode="relative" rAng="0" ptsTypes="AA">
                                      <p:cBhvr>
                                        <p:cTn id="61" dur="2000" fill="hold"/>
                                        <p:tgtEl>
                                          <p:spTgt spid="19"/>
                                        </p:tgtEl>
                                        <p:attrNameLst>
                                          <p:attrName>ppt_x</p:attrName>
                                          <p:attrName>ppt_y</p:attrName>
                                        </p:attrNameLst>
                                      </p:cBhvr>
                                      <p:rCtr x="7565" y="-10579"/>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D08439A6-7599-01F5-3D28-D57073973CE2}"/>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2AE9C-2699-8335-9907-9E6091FB01C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FFC1A633-A5DC-76F6-BFDD-3C0FCBED43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52ABB4B-F16C-94C8-5B5F-5207A594C6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C20374-BAC6-9541-A5DE-464644FF1D13}"/>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6E25696D-68E6-8F97-08D5-EE934BF46539}"/>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906E20C-3648-C01D-2084-1553F523ECE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5A51CD0B-8D6A-D656-CD94-CDD2164C59BD}"/>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4459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11BA6-48BA-1641-1589-E53962A6D9C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3A4FDFD-499E-A81C-F128-84642C4F2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7B4875B-8C20-FF8E-40D6-B32F19A1CD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4725DE7-9882-7E23-0E35-394F9F8C2ED3}"/>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E19EF135-1833-4FC8-57B7-E91E2660D0AB}"/>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918E6C24-5E58-85AC-FC50-34992D36E22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87A401A7-6C54-EB74-398D-92C6C8989C0C}"/>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9527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DB0BA-139C-1C83-677D-32A468389545}"/>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1845AD1-6CDD-3CCC-045D-3F061C94F3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1E7AA957-4374-7EDD-EC48-570E4DFF9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D03BCEA-3325-3125-71E8-AD523CE1055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6AC62D4E-84CC-166C-30E5-46AD96BE89F8}"/>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D6C7E300-F648-F4D1-CB2F-0F4162B6D4F8}"/>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A1050F71-2550-068C-CF71-20111A12740E}"/>
              </a:ext>
            </a:extLst>
          </p:cNvPr>
          <p:cNvGraphicFramePr/>
          <p:nvPr>
            <p:extLst>
              <p:ext uri="{D42A27DB-BD31-4B8C-83A1-F6EECF244321}">
                <p14:modId xmlns:p14="http://schemas.microsoft.com/office/powerpoint/2010/main" val="3002877957"/>
              </p:ext>
            </p:extLst>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81277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4C46B-E017-7E7C-77D4-E89755B6C2D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369924-1669-9BC7-EDE2-6E24ACDA6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CB26647-20CE-574C-70CA-BDF604B5D7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F4BDCF3-EE3A-CCD9-5305-3EC9B735412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55590C75-C795-849B-5850-AE6CAEABEA77}"/>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A382AA8-E4BA-56DF-01E1-E7AAAB578AE1}"/>
              </a:ext>
            </a:extLst>
          </p:cNvPr>
          <p:cNvSpPr txBox="1"/>
          <p:nvPr/>
        </p:nvSpPr>
        <p:spPr>
          <a:xfrm>
            <a:off x="2943859" y="4640641"/>
            <a:ext cx="8552816" cy="830997"/>
          </a:xfrm>
          <a:prstGeom prst="rect">
            <a:avLst/>
          </a:prstGeom>
          <a:noFill/>
        </p:spPr>
        <p:txBody>
          <a:bodyPr wrap="square" rtlCol="0">
            <a:spAutoFit/>
          </a:bodyPr>
          <a:lstStyle/>
          <a:p>
            <a:pPr algn="ctr"/>
            <a:r>
              <a:rPr lang="en-GB" sz="2400" dirty="0"/>
              <a:t>Today, we’re going to look at </a:t>
            </a:r>
            <a:r>
              <a:rPr lang="en-GB" sz="2400" i="1" u="sng" dirty="0"/>
              <a:t>time connectives</a:t>
            </a:r>
            <a:r>
              <a:rPr lang="en-GB" sz="2400" dirty="0"/>
              <a:t> in more detail. </a:t>
            </a:r>
          </a:p>
        </p:txBody>
      </p:sp>
      <p:graphicFrame>
        <p:nvGraphicFramePr>
          <p:cNvPr id="11" name="Diagram 10">
            <a:extLst>
              <a:ext uri="{FF2B5EF4-FFF2-40B4-BE49-F238E27FC236}">
                <a16:creationId xmlns:a16="http://schemas.microsoft.com/office/drawing/2014/main" id="{A2E08A59-9723-F7E1-3305-E07C6A8A4A5A}"/>
              </a:ext>
            </a:extLst>
          </p:cNvPr>
          <p:cNvGraphicFramePr/>
          <p:nvPr>
            <p:extLst>
              <p:ext uri="{D42A27DB-BD31-4B8C-83A1-F6EECF244321}">
                <p14:modId xmlns:p14="http://schemas.microsoft.com/office/powerpoint/2010/main" val="3117348306"/>
              </p:ext>
            </p:extLst>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9751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658177" y="543502"/>
            <a:ext cx="10911389"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Does anyone remember what a </a:t>
            </a:r>
            <a:r>
              <a:rPr lang="en-GB" sz="3600" b="1" u="sng" dirty="0">
                <a:solidFill>
                  <a:schemeClr val="bg1"/>
                </a:solidFill>
                <a:latin typeface="+mn-lt"/>
                <a:ea typeface="Andika"/>
                <a:cs typeface="Andika"/>
              </a:rPr>
              <a:t>connective</a:t>
            </a:r>
            <a:r>
              <a:rPr lang="en-GB" sz="36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4" y="2215054"/>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connective</a:t>
            </a:r>
            <a:r>
              <a:rPr lang="en-GB" sz="4000" dirty="0">
                <a:solidFill>
                  <a:schemeClr val="bg1"/>
                </a:solidFill>
                <a:latin typeface="+mn-lt"/>
                <a:ea typeface="Andika"/>
                <a:cs typeface="Andika"/>
              </a:rPr>
              <a:t> is a word that is used to </a:t>
            </a:r>
            <a:r>
              <a:rPr lang="en-GB" sz="4000" u="sng" dirty="0">
                <a:solidFill>
                  <a:schemeClr val="bg1"/>
                </a:solidFill>
                <a:latin typeface="+mn-lt"/>
                <a:ea typeface="Andika"/>
                <a:cs typeface="Andika"/>
              </a:rPr>
              <a:t>connect</a:t>
            </a:r>
            <a:r>
              <a:rPr lang="en-GB" sz="4000" dirty="0">
                <a:solidFill>
                  <a:schemeClr val="bg1"/>
                </a:solidFill>
                <a:latin typeface="+mn-lt"/>
                <a:ea typeface="Andika"/>
                <a:cs typeface="Andika"/>
              </a:rPr>
              <a:t> two sentences or clauses.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1B746417-CA73-D61F-3587-00C15DEEB056}"/>
              </a:ext>
            </a:extLst>
          </p:cNvPr>
          <p:cNvSpPr txBox="1">
            <a:spLocks/>
          </p:cNvSpPr>
          <p:nvPr/>
        </p:nvSpPr>
        <p:spPr>
          <a:xfrm>
            <a:off x="658177"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 </a:t>
            </a:r>
          </a:p>
          <a:p>
            <a:pPr algn="ctr"/>
            <a:r>
              <a:rPr lang="en-GB" sz="2800" dirty="0">
                <a:solidFill>
                  <a:schemeClr val="bg1"/>
                </a:solidFill>
                <a:latin typeface="+mn-lt"/>
                <a:ea typeface="Andika"/>
                <a:cs typeface="Andika"/>
              </a:rPr>
              <a:t>1</a:t>
            </a:r>
          </a:p>
        </p:txBody>
      </p:sp>
      <p:sp>
        <p:nvSpPr>
          <p:cNvPr id="4" name="Title 1">
            <a:extLst>
              <a:ext uri="{FF2B5EF4-FFF2-40B4-BE49-F238E27FC236}">
                <a16:creationId xmlns:a16="http://schemas.microsoft.com/office/drawing/2014/main" id="{22191911-6C2E-B615-2A9E-3D0C04AD6AFB}"/>
              </a:ext>
            </a:extLst>
          </p:cNvPr>
          <p:cNvSpPr txBox="1">
            <a:spLocks/>
          </p:cNvSpPr>
          <p:nvPr/>
        </p:nvSpPr>
        <p:spPr>
          <a:xfrm>
            <a:off x="6685928"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 </a:t>
            </a:r>
          </a:p>
          <a:p>
            <a:pPr algn="ctr"/>
            <a:r>
              <a:rPr lang="en-GB" sz="2800" dirty="0">
                <a:solidFill>
                  <a:schemeClr val="bg1"/>
                </a:solidFill>
                <a:latin typeface="+mn-lt"/>
                <a:ea typeface="Andika"/>
                <a:cs typeface="Andika"/>
              </a:rPr>
              <a:t>2</a:t>
            </a:r>
          </a:p>
        </p:txBody>
      </p:sp>
      <p:sp>
        <p:nvSpPr>
          <p:cNvPr id="8" name="Title 1">
            <a:extLst>
              <a:ext uri="{FF2B5EF4-FFF2-40B4-BE49-F238E27FC236}">
                <a16:creationId xmlns:a16="http://schemas.microsoft.com/office/drawing/2014/main" id="{04F23CBF-1331-A53A-1008-F7698E0DD583}"/>
              </a:ext>
            </a:extLst>
          </p:cNvPr>
          <p:cNvSpPr txBox="1">
            <a:spLocks/>
          </p:cNvSpPr>
          <p:nvPr/>
        </p:nvSpPr>
        <p:spPr>
          <a:xfrm>
            <a:off x="3566217" y="7207290"/>
            <a:ext cx="2344132" cy="890234"/>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connective</a:t>
            </a:r>
          </a:p>
        </p:txBody>
      </p:sp>
      <p:sp>
        <p:nvSpPr>
          <p:cNvPr id="9" name="Title 1">
            <a:extLst>
              <a:ext uri="{FF2B5EF4-FFF2-40B4-BE49-F238E27FC236}">
                <a16:creationId xmlns:a16="http://schemas.microsoft.com/office/drawing/2014/main" id="{3F419ABF-DA52-9960-0C66-8933EE86BFCF}"/>
              </a:ext>
            </a:extLst>
          </p:cNvPr>
          <p:cNvSpPr txBox="1">
            <a:spLocks/>
          </p:cNvSpPr>
          <p:nvPr/>
        </p:nvSpPr>
        <p:spPr>
          <a:xfrm>
            <a:off x="9521326"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a:t>
            </a:r>
          </a:p>
        </p:txBody>
      </p:sp>
      <p:sp>
        <p:nvSpPr>
          <p:cNvPr id="11" name="Plus Sign 10">
            <a:extLst>
              <a:ext uri="{FF2B5EF4-FFF2-40B4-BE49-F238E27FC236}">
                <a16:creationId xmlns:a16="http://schemas.microsoft.com/office/drawing/2014/main" id="{D7A5D1C9-ACC7-9B41-9F83-661DE6AE6C3D}"/>
              </a:ext>
            </a:extLst>
          </p:cNvPr>
          <p:cNvSpPr/>
          <p:nvPr/>
        </p:nvSpPr>
        <p:spPr>
          <a:xfrm>
            <a:off x="2911493" y="4454571"/>
            <a:ext cx="654724" cy="603316"/>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3" name="Equals 12">
            <a:extLst>
              <a:ext uri="{FF2B5EF4-FFF2-40B4-BE49-F238E27FC236}">
                <a16:creationId xmlns:a16="http://schemas.microsoft.com/office/drawing/2014/main" id="{DF0C3E88-667B-A437-5AD5-9D0E3A13DBA0}"/>
              </a:ext>
            </a:extLst>
          </p:cNvPr>
          <p:cNvSpPr/>
          <p:nvPr/>
        </p:nvSpPr>
        <p:spPr>
          <a:xfrm>
            <a:off x="8918861" y="4501705"/>
            <a:ext cx="569629" cy="509048"/>
          </a:xfrm>
          <a:prstGeom prst="mathEqua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Plus Sign 2">
            <a:extLst>
              <a:ext uri="{FF2B5EF4-FFF2-40B4-BE49-F238E27FC236}">
                <a16:creationId xmlns:a16="http://schemas.microsoft.com/office/drawing/2014/main" id="{9699D3C7-1006-724F-5550-B13D71737B9B}"/>
              </a:ext>
            </a:extLst>
          </p:cNvPr>
          <p:cNvSpPr/>
          <p:nvPr/>
        </p:nvSpPr>
        <p:spPr>
          <a:xfrm>
            <a:off x="5966436" y="4445622"/>
            <a:ext cx="654724" cy="603316"/>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177451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11862 -0.1794 " pathEditMode="relative" rAng="0" ptsTypes="AA">
                                      <p:cBhvr>
                                        <p:cTn id="10" dur="2000" fill="hold"/>
                                        <p:tgtEl>
                                          <p:spTgt spid="10"/>
                                        </p:tgtEl>
                                        <p:attrNameLst>
                                          <p:attrName>ppt_x</p:attrName>
                                          <p:attrName>ppt_y</p:attrName>
                                        </p:attrNameLst>
                                      </p:cBhvr>
                                      <p:rCtr x="5716" y="-6088"/>
                                    </p:animMotion>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0.00742 0.00695 L 0.003 -0.42106 " pathEditMode="relative" rAng="0" ptsTypes="AA">
                                      <p:cBhvr>
                                        <p:cTn id="30" dur="2000" fill="hold"/>
                                        <p:tgtEl>
                                          <p:spTgt spid="8"/>
                                        </p:tgtEl>
                                        <p:attrNameLst>
                                          <p:attrName>ppt_x</p:attrName>
                                          <p:attrName>ppt_y</p:attrName>
                                        </p:attrNameLst>
                                      </p:cBhvr>
                                      <p:rCtr x="-221" y="-21412"/>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4" grpId="0" animBg="1"/>
      <p:bldP spid="8" grpId="0" animBg="1"/>
      <p:bldP spid="9" grpId="0" animBg="1"/>
      <p:bldP spid="11" grpId="0" animBg="1"/>
      <p:bldP spid="13"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3" y="1042638"/>
            <a:ext cx="11377035" cy="104950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do these sentences sound to you?</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407482" y="236974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Aimee is a robot. </a:t>
            </a:r>
          </a:p>
        </p:txBody>
      </p:sp>
      <p:sp>
        <p:nvSpPr>
          <p:cNvPr id="6" name="Title 1">
            <a:extLst>
              <a:ext uri="{FF2B5EF4-FFF2-40B4-BE49-F238E27FC236}">
                <a16:creationId xmlns:a16="http://schemas.microsoft.com/office/drawing/2014/main" id="{66522819-2427-94B6-8F4C-A7AB7064AAF9}"/>
              </a:ext>
            </a:extLst>
          </p:cNvPr>
          <p:cNvSpPr txBox="1">
            <a:spLocks/>
          </p:cNvSpPr>
          <p:nvPr/>
        </p:nvSpPr>
        <p:spPr>
          <a:xfrm>
            <a:off x="407483" y="1053495"/>
            <a:ext cx="11377035" cy="104950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 bit repetitive?</a:t>
            </a:r>
          </a:p>
        </p:txBody>
      </p:sp>
      <p:sp>
        <p:nvSpPr>
          <p:cNvPr id="19" name="Title 1">
            <a:extLst>
              <a:ext uri="{FF2B5EF4-FFF2-40B4-BE49-F238E27FC236}">
                <a16:creationId xmlns:a16="http://schemas.microsoft.com/office/drawing/2014/main" id="{B084E1DB-FEF6-C001-6CB6-47C8657D899E}"/>
              </a:ext>
            </a:extLst>
          </p:cNvPr>
          <p:cNvSpPr txBox="1">
            <a:spLocks/>
          </p:cNvSpPr>
          <p:nvPr/>
        </p:nvSpPr>
        <p:spPr>
          <a:xfrm>
            <a:off x="407482" y="3304278"/>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about we </a:t>
            </a:r>
            <a:r>
              <a:rPr lang="en-GB" b="1" u="sng" dirty="0">
                <a:solidFill>
                  <a:schemeClr val="bg1"/>
                </a:solidFill>
                <a:latin typeface="+mn-lt"/>
                <a:ea typeface="Andika"/>
                <a:cs typeface="Andika"/>
              </a:rPr>
              <a:t>join</a:t>
            </a:r>
            <a:r>
              <a:rPr lang="en-GB" dirty="0">
                <a:solidFill>
                  <a:schemeClr val="bg1"/>
                </a:solidFill>
                <a:latin typeface="+mn-lt"/>
                <a:ea typeface="Andika"/>
                <a:cs typeface="Andika"/>
              </a:rPr>
              <a:t> these two sentences together?</a:t>
            </a:r>
          </a:p>
        </p:txBody>
      </p:sp>
      <p:sp>
        <p:nvSpPr>
          <p:cNvPr id="20" name="Title 1">
            <a:extLst>
              <a:ext uri="{FF2B5EF4-FFF2-40B4-BE49-F238E27FC236}">
                <a16:creationId xmlns:a16="http://schemas.microsoft.com/office/drawing/2014/main" id="{C4AE0910-0714-A96C-6517-54D1328B74E3}"/>
              </a:ext>
            </a:extLst>
          </p:cNvPr>
          <p:cNvSpPr txBox="1">
            <a:spLocks/>
          </p:cNvSpPr>
          <p:nvPr/>
        </p:nvSpPr>
        <p:spPr>
          <a:xfrm>
            <a:off x="407482" y="445659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and Aimee is a robot. </a:t>
            </a:r>
          </a:p>
        </p:txBody>
      </p:sp>
    </p:spTree>
    <p:extLst>
      <p:ext uri="{BB962C8B-B14F-4D97-AF65-F5344CB8AC3E}">
        <p14:creationId xmlns:p14="http://schemas.microsoft.com/office/powerpoint/2010/main" val="211087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9" grpId="0" animBg="1"/>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1B32142E-61B4-F460-5024-6837E906280B}"/>
              </a:ext>
            </a:extLst>
          </p:cNvPr>
          <p:cNvSpPr txBox="1">
            <a:spLocks/>
          </p:cNvSpPr>
          <p:nvPr/>
        </p:nvSpPr>
        <p:spPr>
          <a:xfrm>
            <a:off x="407478" y="490628"/>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 </a:t>
            </a:r>
            <a:r>
              <a:rPr lang="en-GB" b="1" u="sng" dirty="0">
                <a:solidFill>
                  <a:srgbClr val="FFFF00"/>
                </a:solidFill>
                <a:latin typeface="+mn-lt"/>
                <a:ea typeface="Andika"/>
                <a:cs typeface="Andika"/>
              </a:rPr>
              <a:t>two sentences</a:t>
            </a:r>
            <a:r>
              <a:rPr lang="en-GB" dirty="0">
                <a:solidFill>
                  <a:srgbClr val="FFFF00"/>
                </a:solidFill>
                <a:latin typeface="+mn-lt"/>
                <a:ea typeface="Andika"/>
                <a:cs typeface="Andika"/>
              </a:rPr>
              <a:t> </a:t>
            </a:r>
            <a:r>
              <a:rPr lang="en-GB" dirty="0">
                <a:solidFill>
                  <a:schemeClr val="bg1"/>
                </a:solidFill>
                <a:latin typeface="+mn-lt"/>
                <a:ea typeface="Andika"/>
                <a:cs typeface="Andika"/>
              </a:rPr>
              <a:t>became </a:t>
            </a:r>
            <a:r>
              <a:rPr lang="en-GB" b="1" u="sng" dirty="0">
                <a:solidFill>
                  <a:srgbClr val="FFFF00"/>
                </a:solidFill>
                <a:latin typeface="+mn-lt"/>
                <a:ea typeface="Andika"/>
                <a:cs typeface="Andika"/>
              </a:rPr>
              <a:t>one sentence</a:t>
            </a:r>
            <a:r>
              <a:rPr lang="en-GB" dirty="0">
                <a:solidFill>
                  <a:schemeClr val="bg1"/>
                </a:solidFill>
                <a:latin typeface="+mn-lt"/>
                <a:ea typeface="Andika"/>
                <a:cs typeface="Andika"/>
              </a:rPr>
              <a:t>.</a:t>
            </a:r>
          </a:p>
        </p:txBody>
      </p:sp>
      <p:sp>
        <p:nvSpPr>
          <p:cNvPr id="3" name="Title 1">
            <a:extLst>
              <a:ext uri="{FF2B5EF4-FFF2-40B4-BE49-F238E27FC236}">
                <a16:creationId xmlns:a16="http://schemas.microsoft.com/office/drawing/2014/main" id="{A25C2D3B-300C-8B22-7B38-92A3DBC4DE0C}"/>
              </a:ext>
            </a:extLst>
          </p:cNvPr>
          <p:cNvSpPr txBox="1">
            <a:spLocks/>
          </p:cNvSpPr>
          <p:nvPr/>
        </p:nvSpPr>
        <p:spPr>
          <a:xfrm>
            <a:off x="407479" y="169410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u="sng" dirty="0">
                <a:solidFill>
                  <a:schemeClr val="bg1"/>
                </a:solidFill>
                <a:latin typeface="+mn-lt"/>
                <a:ea typeface="Andika"/>
                <a:cs typeface="Andika"/>
              </a:rPr>
              <a:t>Two sentences</a:t>
            </a:r>
            <a:r>
              <a:rPr lang="en-GB" sz="3600" dirty="0">
                <a:solidFill>
                  <a:schemeClr val="bg1"/>
                </a:solidFill>
                <a:latin typeface="+mn-lt"/>
                <a:ea typeface="Andika"/>
                <a:cs typeface="Andika"/>
              </a:rPr>
              <a:t>: Emile is an alien. Aimee is a robot. </a:t>
            </a:r>
          </a:p>
        </p:txBody>
      </p:sp>
      <p:sp>
        <p:nvSpPr>
          <p:cNvPr id="5" name="Title 1">
            <a:extLst>
              <a:ext uri="{FF2B5EF4-FFF2-40B4-BE49-F238E27FC236}">
                <a16:creationId xmlns:a16="http://schemas.microsoft.com/office/drawing/2014/main" id="{C2B0A02B-D54A-7ABD-3F48-54F15EABF300}"/>
              </a:ext>
            </a:extLst>
          </p:cNvPr>
          <p:cNvSpPr txBox="1">
            <a:spLocks/>
          </p:cNvSpPr>
          <p:nvPr/>
        </p:nvSpPr>
        <p:spPr>
          <a:xfrm>
            <a:off x="407479" y="3761360"/>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What word did we use to join the two sentences?</a:t>
            </a:r>
          </a:p>
        </p:txBody>
      </p:sp>
      <p:sp>
        <p:nvSpPr>
          <p:cNvPr id="6" name="Title 1">
            <a:extLst>
              <a:ext uri="{FF2B5EF4-FFF2-40B4-BE49-F238E27FC236}">
                <a16:creationId xmlns:a16="http://schemas.microsoft.com/office/drawing/2014/main" id="{52AB327B-E3CB-9A00-F3AE-71A1EAC92297}"/>
              </a:ext>
            </a:extLst>
          </p:cNvPr>
          <p:cNvSpPr txBox="1">
            <a:spLocks/>
          </p:cNvSpPr>
          <p:nvPr/>
        </p:nvSpPr>
        <p:spPr>
          <a:xfrm>
            <a:off x="407479" y="2701696"/>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u="sng" dirty="0">
                <a:solidFill>
                  <a:schemeClr val="bg1"/>
                </a:solidFill>
                <a:latin typeface="+mn-lt"/>
                <a:ea typeface="Andika"/>
                <a:cs typeface="Andika"/>
              </a:rPr>
              <a:t>One sentence</a:t>
            </a:r>
            <a:r>
              <a:rPr lang="en-GB" sz="3600" dirty="0">
                <a:solidFill>
                  <a:schemeClr val="bg1"/>
                </a:solidFill>
                <a:latin typeface="+mn-lt"/>
                <a:ea typeface="Andika"/>
                <a:cs typeface="Andika"/>
              </a:rPr>
              <a:t>: Emile is an alien and Aimee is a robot. </a:t>
            </a:r>
          </a:p>
        </p:txBody>
      </p:sp>
      <p:sp>
        <p:nvSpPr>
          <p:cNvPr id="7" name="Title 1">
            <a:extLst>
              <a:ext uri="{FF2B5EF4-FFF2-40B4-BE49-F238E27FC236}">
                <a16:creationId xmlns:a16="http://schemas.microsoft.com/office/drawing/2014/main" id="{5179012B-309A-C747-4E4F-C374E372B0FC}"/>
              </a:ext>
            </a:extLst>
          </p:cNvPr>
          <p:cNvSpPr txBox="1">
            <a:spLocks/>
          </p:cNvSpPr>
          <p:nvPr/>
        </p:nvSpPr>
        <p:spPr>
          <a:xfrm>
            <a:off x="407480" y="4951051"/>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t>
            </a:r>
            <a:r>
              <a:rPr lang="en-GB" sz="3600" b="1" u="sng" dirty="0">
                <a:solidFill>
                  <a:srgbClr val="FFFF00"/>
                </a:solidFill>
                <a:latin typeface="+mn-lt"/>
                <a:ea typeface="Andika"/>
                <a:cs typeface="Andika"/>
              </a:rPr>
              <a:t>and</a:t>
            </a:r>
            <a:r>
              <a:rPr lang="en-GB" sz="3600" dirty="0">
                <a:solidFill>
                  <a:schemeClr val="bg1"/>
                </a:solidFill>
                <a:latin typeface="+mn-lt"/>
                <a:ea typeface="Andika"/>
                <a:cs typeface="Andika"/>
              </a:rPr>
              <a:t> Aimee is a robot. </a:t>
            </a:r>
          </a:p>
        </p:txBody>
      </p:sp>
      <p:cxnSp>
        <p:nvCxnSpPr>
          <p:cNvPr id="10" name="Straight Arrow Connector 9">
            <a:extLst>
              <a:ext uri="{FF2B5EF4-FFF2-40B4-BE49-F238E27FC236}">
                <a16:creationId xmlns:a16="http://schemas.microsoft.com/office/drawing/2014/main" id="{ACFE1186-A96B-A747-22D7-9FA3D7B71F07}"/>
              </a:ext>
            </a:extLst>
          </p:cNvPr>
          <p:cNvCxnSpPr/>
          <p:nvPr/>
        </p:nvCxnSpPr>
        <p:spPr>
          <a:xfrm flipH="1" flipV="1">
            <a:off x="6604002" y="5506634"/>
            <a:ext cx="766618" cy="525870"/>
          </a:xfrm>
          <a:prstGeom prst="straightConnector1">
            <a:avLst/>
          </a:prstGeom>
          <a:ln w="762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7BDD0FD0-A5E8-9BF7-902F-F605A3D24DB8}"/>
              </a:ext>
            </a:extLst>
          </p:cNvPr>
          <p:cNvSpPr txBox="1"/>
          <p:nvPr/>
        </p:nvSpPr>
        <p:spPr>
          <a:xfrm>
            <a:off x="7194585" y="5708012"/>
            <a:ext cx="4802908" cy="1055608"/>
          </a:xfrm>
          <a:prstGeom prst="roundRect">
            <a:avLst/>
          </a:prstGeom>
          <a:solidFill>
            <a:srgbClr val="FF0000"/>
          </a:solidFill>
        </p:spPr>
        <p:txBody>
          <a:bodyPr wrap="square" rtlCol="0">
            <a:spAutoFit/>
          </a:bodyPr>
          <a:lstStyle/>
          <a:p>
            <a:pPr algn="ctr"/>
            <a:r>
              <a:rPr lang="en-GB" sz="2800" dirty="0"/>
              <a:t>The word “and” joined the two sentences together. </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anim calcmode="lin" valueType="num">
                                      <p:cBhvr>
                                        <p:cTn id="18" dur="2000" fill="hold"/>
                                        <p:tgtEl>
                                          <p:spTgt spid="11"/>
                                        </p:tgtEl>
                                        <p:attrNameLst>
                                          <p:attrName>ppt_w</p:attrName>
                                        </p:attrNameLst>
                                      </p:cBhvr>
                                      <p:tavLst>
                                        <p:tav tm="0" fmla="#ppt_w*sin(2.5*pi*$)">
                                          <p:val>
                                            <p:fltVal val="0"/>
                                          </p:val>
                                        </p:tav>
                                        <p:tav tm="100000">
                                          <p:val>
                                            <p:fltVal val="1"/>
                                          </p:val>
                                        </p:tav>
                                      </p:tavLst>
                                    </p:anim>
                                    <p:anim calcmode="lin" valueType="num">
                                      <p:cBhvr>
                                        <p:cTn id="19" dur="2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6879C6E9-9425-539C-254D-FB647ED6C6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06027"/>
            <a:ext cx="10885715" cy="543309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2306668" y="721018"/>
            <a:ext cx="7864597" cy="830997"/>
          </a:xfrm>
          <a:prstGeom prst="rect">
            <a:avLst/>
          </a:prstGeom>
          <a:noFill/>
        </p:spPr>
        <p:txBody>
          <a:bodyPr wrap="square" rtlCol="0">
            <a:spAutoFit/>
          </a:bodyPr>
          <a:lstStyle/>
          <a:p>
            <a:pPr algn="ctr"/>
            <a:r>
              <a:rPr lang="en-GB" sz="4800" dirty="0">
                <a:solidFill>
                  <a:schemeClr val="bg1"/>
                </a:solidFill>
              </a:rPr>
              <a:t>What is a time connective?</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7250"/>
            <a:ext cx="2771022" cy="2585323"/>
          </a:xfrm>
          <a:prstGeom prst="rect">
            <a:avLst/>
          </a:prstGeom>
        </p:spPr>
      </p:pic>
      <p:sp>
        <p:nvSpPr>
          <p:cNvPr id="5" name="TextBox 4">
            <a:extLst>
              <a:ext uri="{FF2B5EF4-FFF2-40B4-BE49-F238E27FC236}">
                <a16:creationId xmlns:a16="http://schemas.microsoft.com/office/drawing/2014/main" id="{7CD767FA-7DC7-3F90-5972-4685519EECAD}"/>
              </a:ext>
            </a:extLst>
          </p:cNvPr>
          <p:cNvSpPr txBox="1"/>
          <p:nvPr/>
        </p:nvSpPr>
        <p:spPr>
          <a:xfrm>
            <a:off x="600891" y="2657469"/>
            <a:ext cx="10885715" cy="2800767"/>
          </a:xfrm>
          <a:prstGeom prst="rect">
            <a:avLst/>
          </a:prstGeom>
          <a:noFill/>
        </p:spPr>
        <p:txBody>
          <a:bodyPr wrap="square" rtlCol="0">
            <a:spAutoFit/>
          </a:bodyPr>
          <a:lstStyle/>
          <a:p>
            <a:pPr algn="ctr"/>
            <a:r>
              <a:rPr lang="en-GB" sz="4400" dirty="0">
                <a:solidFill>
                  <a:schemeClr val="bg1"/>
                </a:solidFill>
              </a:rPr>
              <a:t>A time connective </a:t>
            </a:r>
            <a:br>
              <a:rPr lang="en-GB" sz="4400" dirty="0">
                <a:solidFill>
                  <a:schemeClr val="bg1"/>
                </a:solidFill>
              </a:rPr>
            </a:br>
            <a:r>
              <a:rPr lang="en-GB" sz="4400" dirty="0">
                <a:solidFill>
                  <a:schemeClr val="bg1"/>
                </a:solidFill>
              </a:rPr>
              <a:t>CONNECTS </a:t>
            </a:r>
            <a:r>
              <a:rPr lang="en-GB" sz="4400" u="sng" dirty="0">
                <a:solidFill>
                  <a:schemeClr val="bg1"/>
                </a:solidFill>
              </a:rPr>
              <a:t>TWO</a:t>
            </a:r>
            <a:r>
              <a:rPr lang="en-GB" sz="4400" dirty="0">
                <a:solidFill>
                  <a:schemeClr val="bg1"/>
                </a:solidFill>
              </a:rPr>
              <a:t> sentences or clauses and indicates </a:t>
            </a:r>
            <a:br>
              <a:rPr lang="en-GB" sz="4400" dirty="0">
                <a:solidFill>
                  <a:schemeClr val="bg1"/>
                </a:solidFill>
              </a:rPr>
            </a:br>
            <a:r>
              <a:rPr lang="en-GB" sz="4400" dirty="0">
                <a:solidFill>
                  <a:schemeClr val="bg1"/>
                </a:solidFill>
              </a:rPr>
              <a:t>the </a:t>
            </a:r>
            <a:r>
              <a:rPr lang="en-GB" sz="4400" u="sng" dirty="0">
                <a:solidFill>
                  <a:schemeClr val="bg1"/>
                </a:solidFill>
              </a:rPr>
              <a:t>TIMING</a:t>
            </a:r>
            <a:r>
              <a:rPr lang="en-GB" sz="4400" dirty="0">
                <a:solidFill>
                  <a:schemeClr val="bg1"/>
                </a:solidFill>
              </a:rPr>
              <a:t> or sequence of events. </a:t>
            </a:r>
          </a:p>
        </p:txBody>
      </p:sp>
    </p:spTree>
    <p:extLst>
      <p:ext uri="{BB962C8B-B14F-4D97-AF65-F5344CB8AC3E}">
        <p14:creationId xmlns:p14="http://schemas.microsoft.com/office/powerpoint/2010/main" val="254642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77E52-499D-F401-EA21-A5C60B306B8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A9028DC-4B43-1BEE-5063-1AF1F173C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09DA3C4-4046-512C-C3AE-F2EB0F064141}"/>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scrambler </a:t>
            </a:r>
            <a:r>
              <a:rPr lang="en-GB" sz="4000" dirty="0" err="1">
                <a:solidFill>
                  <a:schemeClr val="bg1"/>
                </a:solidFill>
                <a:latin typeface="+mn-lt"/>
                <a:ea typeface="Andika"/>
                <a:cs typeface="Andika"/>
              </a:rPr>
              <a:t>taked</a:t>
            </a:r>
            <a:r>
              <a:rPr lang="en-GB" sz="4000" dirty="0">
                <a:solidFill>
                  <a:schemeClr val="bg1"/>
                </a:solidFill>
                <a:latin typeface="+mn-lt"/>
                <a:ea typeface="Andika"/>
                <a:cs typeface="Andika"/>
              </a:rPr>
              <a:t> </a:t>
            </a:r>
            <a:r>
              <a:rPr lang="en-GB" sz="4000" dirty="0" err="1">
                <a:solidFill>
                  <a:schemeClr val="bg1"/>
                </a:solidFill>
                <a:latin typeface="+mn-lt"/>
                <a:ea typeface="Andika"/>
                <a:cs typeface="Andika"/>
              </a:rPr>
              <a:t>thegem</a:t>
            </a:r>
            <a:r>
              <a:rPr lang="en-GB" sz="4000" dirty="0">
                <a:solidFill>
                  <a:schemeClr val="bg1"/>
                </a:solidFill>
                <a:latin typeface="+mn-lt"/>
                <a:ea typeface="Andika"/>
                <a:cs typeface="Andika"/>
              </a:rPr>
              <a:t>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FF1DE88-1C4A-15A1-9C34-6AB10E6E4D2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4C4F029A-5723-72E6-699B-93B10B3A2361}"/>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0A651C4F-EEAA-1FAE-F05A-3C0A1525765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nouns?</a:t>
            </a:r>
          </a:p>
          <a:p>
            <a:r>
              <a:rPr lang="en-GB" sz="2400" dirty="0">
                <a:solidFill>
                  <a:schemeClr val="bg1"/>
                </a:solidFill>
                <a:ea typeface="Andika"/>
                <a:cs typeface="Andika"/>
              </a:rPr>
              <a:t>1b. Can you spot the plural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hides from the guards.</a:t>
            </a:r>
          </a:p>
        </p:txBody>
      </p:sp>
    </p:spTree>
    <p:extLst>
      <p:ext uri="{BB962C8B-B14F-4D97-AF65-F5344CB8AC3E}">
        <p14:creationId xmlns:p14="http://schemas.microsoft.com/office/powerpoint/2010/main" val="108794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259964"/>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There are loads of time connectives.</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80855" y="1610702"/>
            <a:ext cx="3333896"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Before</a:t>
            </a:r>
          </a:p>
          <a:p>
            <a:r>
              <a:rPr lang="en-GB" sz="3200" dirty="0">
                <a:solidFill>
                  <a:schemeClr val="bg1"/>
                </a:solidFill>
                <a:latin typeface="+mn-lt"/>
                <a:ea typeface="Andika"/>
                <a:cs typeface="Andika"/>
              </a:rPr>
              <a:t>After</a:t>
            </a:r>
          </a:p>
          <a:p>
            <a:r>
              <a:rPr lang="en-GB" sz="3200" dirty="0">
                <a:solidFill>
                  <a:schemeClr val="bg1"/>
                </a:solidFill>
                <a:latin typeface="+mn-lt"/>
                <a:ea typeface="Andika"/>
                <a:cs typeface="Andika"/>
              </a:rPr>
              <a:t>Then</a:t>
            </a:r>
          </a:p>
          <a:p>
            <a:r>
              <a:rPr lang="en-GB" sz="3200" dirty="0">
                <a:solidFill>
                  <a:schemeClr val="bg1"/>
                </a:solidFill>
                <a:latin typeface="+mn-lt"/>
                <a:ea typeface="Andika"/>
                <a:cs typeface="Andika"/>
              </a:rPr>
              <a:t>Next</a:t>
            </a:r>
          </a:p>
          <a:p>
            <a:r>
              <a:rPr lang="en-GB" sz="3200" dirty="0">
                <a:solidFill>
                  <a:schemeClr val="bg1"/>
                </a:solidFill>
                <a:latin typeface="+mn-lt"/>
                <a:ea typeface="Andika"/>
                <a:cs typeface="Andika"/>
              </a:rPr>
              <a:t>Finally</a:t>
            </a:r>
          </a:p>
          <a:p>
            <a:r>
              <a:rPr lang="en-GB" sz="3200" dirty="0">
                <a:solidFill>
                  <a:schemeClr val="bg1"/>
                </a:solidFill>
                <a:latin typeface="+mn-lt"/>
                <a:ea typeface="Andika"/>
                <a:cs typeface="Andika"/>
              </a:rPr>
              <a:t>Later</a:t>
            </a:r>
          </a:p>
          <a:p>
            <a:r>
              <a:rPr lang="en-GB" sz="3200" dirty="0">
                <a:solidFill>
                  <a:schemeClr val="bg1"/>
                </a:solidFill>
                <a:latin typeface="+mn-lt"/>
                <a:ea typeface="Andika"/>
                <a:cs typeface="Andika"/>
              </a:rPr>
              <a:t>Meanwhile</a:t>
            </a:r>
          </a:p>
          <a:p>
            <a:r>
              <a:rPr lang="en-GB" sz="3200" dirty="0">
                <a:solidFill>
                  <a:schemeClr val="bg1"/>
                </a:solidFill>
                <a:latin typeface="+mn-lt"/>
                <a:ea typeface="Andika"/>
                <a:cs typeface="Andika"/>
              </a:rPr>
              <a:t>During</a:t>
            </a:r>
          </a:p>
          <a:p>
            <a:r>
              <a:rPr lang="en-GB" sz="3200" dirty="0">
                <a:solidFill>
                  <a:schemeClr val="bg1"/>
                </a:solidFill>
                <a:latin typeface="+mn-lt"/>
                <a:ea typeface="Andika"/>
                <a:cs typeface="Andika"/>
              </a:rPr>
              <a:t>Earlier</a:t>
            </a:r>
          </a:p>
          <a:p>
            <a:r>
              <a:rPr lang="en-GB" sz="3200" dirty="0">
                <a:solidFill>
                  <a:schemeClr val="bg1"/>
                </a:solidFill>
                <a:latin typeface="+mn-lt"/>
                <a:ea typeface="Andika"/>
                <a:cs typeface="Andika"/>
              </a:rPr>
              <a:t>Subsequently</a:t>
            </a:r>
          </a:p>
        </p:txBody>
      </p:sp>
      <p:sp>
        <p:nvSpPr>
          <p:cNvPr id="4" name="Title 1">
            <a:extLst>
              <a:ext uri="{FF2B5EF4-FFF2-40B4-BE49-F238E27FC236}">
                <a16:creationId xmlns:a16="http://schemas.microsoft.com/office/drawing/2014/main" id="{DEA08401-5346-DFEE-3986-CBE91FEBB122}"/>
              </a:ext>
            </a:extLst>
          </p:cNvPr>
          <p:cNvSpPr txBox="1">
            <a:spLocks/>
          </p:cNvSpPr>
          <p:nvPr/>
        </p:nvSpPr>
        <p:spPr>
          <a:xfrm>
            <a:off x="3867004" y="1610702"/>
            <a:ext cx="3543445"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Previously</a:t>
            </a:r>
          </a:p>
          <a:p>
            <a:r>
              <a:rPr lang="en-GB" sz="3200" dirty="0">
                <a:solidFill>
                  <a:schemeClr val="bg1"/>
                </a:solidFill>
                <a:latin typeface="+mn-lt"/>
                <a:ea typeface="Andika"/>
                <a:cs typeface="Andika"/>
              </a:rPr>
              <a:t>Immediately</a:t>
            </a:r>
          </a:p>
          <a:p>
            <a:r>
              <a:rPr lang="en-GB" sz="3200" dirty="0">
                <a:solidFill>
                  <a:schemeClr val="bg1"/>
                </a:solidFill>
                <a:latin typeface="+mn-lt"/>
                <a:ea typeface="Andika"/>
                <a:cs typeface="Andika"/>
              </a:rPr>
              <a:t>At first</a:t>
            </a:r>
          </a:p>
          <a:p>
            <a:r>
              <a:rPr lang="en-GB" sz="3200" dirty="0">
                <a:solidFill>
                  <a:schemeClr val="bg1"/>
                </a:solidFill>
                <a:latin typeface="+mn-lt"/>
                <a:ea typeface="Andika"/>
                <a:cs typeface="Andika"/>
              </a:rPr>
              <a:t>In the beginning</a:t>
            </a:r>
          </a:p>
          <a:p>
            <a:r>
              <a:rPr lang="en-GB" sz="3200" dirty="0">
                <a:solidFill>
                  <a:schemeClr val="bg1"/>
                </a:solidFill>
                <a:latin typeface="+mn-lt"/>
                <a:ea typeface="Andika"/>
                <a:cs typeface="Andika"/>
              </a:rPr>
              <a:t>Eventually</a:t>
            </a:r>
          </a:p>
          <a:p>
            <a:r>
              <a:rPr lang="en-GB" sz="3200" dirty="0">
                <a:solidFill>
                  <a:schemeClr val="bg1"/>
                </a:solidFill>
                <a:latin typeface="+mn-lt"/>
                <a:ea typeface="Andika"/>
                <a:cs typeface="Andika"/>
              </a:rPr>
              <a:t>Soon</a:t>
            </a:r>
          </a:p>
          <a:p>
            <a:r>
              <a:rPr lang="en-GB" sz="3200" dirty="0">
                <a:solidFill>
                  <a:schemeClr val="bg1"/>
                </a:solidFill>
                <a:latin typeface="+mn-lt"/>
                <a:ea typeface="Andika"/>
                <a:cs typeface="Andika"/>
              </a:rPr>
              <a:t>Until</a:t>
            </a:r>
          </a:p>
          <a:p>
            <a:r>
              <a:rPr lang="en-GB" sz="3200" dirty="0">
                <a:solidFill>
                  <a:schemeClr val="bg1"/>
                </a:solidFill>
                <a:latin typeface="+mn-lt"/>
                <a:ea typeface="Andika"/>
                <a:cs typeface="Andika"/>
              </a:rPr>
              <a:t>As soon as</a:t>
            </a:r>
          </a:p>
          <a:p>
            <a:r>
              <a:rPr lang="en-GB" sz="3200" dirty="0">
                <a:solidFill>
                  <a:schemeClr val="bg1"/>
                </a:solidFill>
                <a:latin typeface="+mn-lt"/>
                <a:ea typeface="Andika"/>
                <a:cs typeface="Andika"/>
              </a:rPr>
              <a:t>Once</a:t>
            </a:r>
          </a:p>
          <a:p>
            <a:r>
              <a:rPr lang="en-GB" sz="3200" dirty="0">
                <a:solidFill>
                  <a:schemeClr val="bg1"/>
                </a:solidFill>
                <a:latin typeface="+mn-lt"/>
                <a:ea typeface="Andika"/>
                <a:cs typeface="Andika"/>
              </a:rPr>
              <a:t>When</a:t>
            </a:r>
          </a:p>
        </p:txBody>
      </p:sp>
      <p:sp>
        <p:nvSpPr>
          <p:cNvPr id="13" name="Title 1">
            <a:extLst>
              <a:ext uri="{FF2B5EF4-FFF2-40B4-BE49-F238E27FC236}">
                <a16:creationId xmlns:a16="http://schemas.microsoft.com/office/drawing/2014/main" id="{84646B2D-0BCB-B65A-F089-17ED220BDD53}"/>
              </a:ext>
            </a:extLst>
          </p:cNvPr>
          <p:cNvSpPr txBox="1">
            <a:spLocks/>
          </p:cNvSpPr>
          <p:nvPr/>
        </p:nvSpPr>
        <p:spPr>
          <a:xfrm>
            <a:off x="7638904" y="1572782"/>
            <a:ext cx="4239059"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They are a </a:t>
            </a:r>
            <a:r>
              <a:rPr lang="en-GB" sz="3200" u="sng" dirty="0">
                <a:solidFill>
                  <a:schemeClr val="bg1"/>
                </a:solidFill>
                <a:latin typeface="+mn-lt"/>
                <a:ea typeface="Andika"/>
                <a:cs typeface="Andika"/>
              </a:rPr>
              <a:t>great way of sequencing actions in a story</a:t>
            </a:r>
            <a:r>
              <a:rPr lang="en-GB" sz="3200" dirty="0">
                <a:solidFill>
                  <a:schemeClr val="bg1"/>
                </a:solidFill>
                <a:latin typeface="+mn-lt"/>
                <a:ea typeface="Andika"/>
                <a:cs typeface="Andika"/>
              </a:rPr>
              <a:t>. </a:t>
            </a:r>
          </a:p>
          <a:p>
            <a:endParaRPr lang="en-GB" sz="3200" dirty="0">
              <a:solidFill>
                <a:schemeClr val="bg1"/>
              </a:solidFill>
              <a:latin typeface="+mn-lt"/>
              <a:ea typeface="Andika"/>
              <a:cs typeface="Andika"/>
            </a:endParaRPr>
          </a:p>
          <a:p>
            <a:r>
              <a:rPr lang="en-GB" sz="3200" dirty="0">
                <a:solidFill>
                  <a:schemeClr val="bg1"/>
                </a:solidFill>
                <a:latin typeface="+mn-lt"/>
                <a:ea typeface="Andika"/>
                <a:cs typeface="Andika"/>
              </a:rPr>
              <a:t>They make our writing more interesting!</a:t>
            </a:r>
          </a:p>
          <a:p>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2F495A3-D7D6-B36E-7D76-3149F750D7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6" y="2229708"/>
            <a:ext cx="6388594" cy="1446550"/>
          </a:xfrm>
          <a:prstGeom prst="rect">
            <a:avLst/>
          </a:prstGeom>
          <a:noFill/>
        </p:spPr>
        <p:txBody>
          <a:bodyPr wrap="square" rtlCol="0">
            <a:spAutoFit/>
          </a:bodyPr>
          <a:lstStyle/>
          <a:p>
            <a:r>
              <a:rPr lang="en-GB" sz="4400" dirty="0">
                <a:solidFill>
                  <a:schemeClr val="bg1"/>
                </a:solidFill>
              </a:rPr>
              <a:t>The sun rose before the birds began to sing.</a:t>
            </a:r>
            <a:endParaRPr lang="en-GB" sz="44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098" y="1123913"/>
            <a:ext cx="4342450" cy="4051442"/>
          </a:xfrm>
          <a:prstGeom prst="rect">
            <a:avLst/>
          </a:prstGeom>
        </p:spPr>
      </p:pic>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spTree>
    <p:extLst>
      <p:ext uri="{BB962C8B-B14F-4D97-AF65-F5344CB8AC3E}">
        <p14:creationId xmlns:p14="http://schemas.microsoft.com/office/powerpoint/2010/main" val="146362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BCF2DFE-86A8-E05E-9CE8-639CED048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098" y="1123913"/>
            <a:ext cx="4342450" cy="4051442"/>
          </a:xfrm>
          <a:prstGeom prst="rect">
            <a:avLst/>
          </a:prstGeom>
        </p:spPr>
      </p:pic>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7030A0"/>
                </a:solidFill>
              </a:rPr>
              <a:t>before</a:t>
            </a:r>
            <a:r>
              <a:rPr lang="en-GB" dirty="0">
                <a:solidFill>
                  <a:schemeClr val="bg1"/>
                </a:solidFill>
              </a:rPr>
              <a:t> joins “the sun rose” and, “the birds began to sing” into </a:t>
            </a:r>
            <a:r>
              <a:rPr lang="en-GB" u="sng" dirty="0">
                <a:solidFill>
                  <a:srgbClr val="7030A0"/>
                </a:solidFill>
              </a:rPr>
              <a:t>one</a:t>
            </a:r>
            <a:r>
              <a:rPr lang="en-GB" dirty="0">
                <a:solidFill>
                  <a:schemeClr val="bg1"/>
                </a:solidFill>
              </a:rPr>
              <a:t> sentence. </a:t>
            </a:r>
          </a:p>
        </p:txBody>
      </p:sp>
      <p:sp>
        <p:nvSpPr>
          <p:cNvPr id="8" name="TextBox 7">
            <a:extLst>
              <a:ext uri="{FF2B5EF4-FFF2-40B4-BE49-F238E27FC236}">
                <a16:creationId xmlns:a16="http://schemas.microsoft.com/office/drawing/2014/main" id="{F874A560-7E2F-70B4-F692-3B628B6A3E78}"/>
              </a:ext>
            </a:extLst>
          </p:cNvPr>
          <p:cNvSpPr txBox="1"/>
          <p:nvPr/>
        </p:nvSpPr>
        <p:spPr>
          <a:xfrm>
            <a:off x="4774706" y="2229708"/>
            <a:ext cx="6388594" cy="1446550"/>
          </a:xfrm>
          <a:prstGeom prst="rect">
            <a:avLst/>
          </a:prstGeom>
          <a:noFill/>
        </p:spPr>
        <p:txBody>
          <a:bodyPr wrap="square" rtlCol="0">
            <a:spAutoFit/>
          </a:bodyPr>
          <a:lstStyle/>
          <a:p>
            <a:r>
              <a:rPr lang="en-GB" sz="4400" dirty="0">
                <a:solidFill>
                  <a:schemeClr val="bg1"/>
                </a:solidFill>
              </a:rPr>
              <a:t>The sun rose </a:t>
            </a:r>
            <a:r>
              <a:rPr lang="en-GB" sz="4400" u="sng" dirty="0">
                <a:solidFill>
                  <a:srgbClr val="FFFF00"/>
                </a:solidFill>
              </a:rPr>
              <a:t>before</a:t>
            </a:r>
            <a:r>
              <a:rPr lang="en-GB" sz="4400" dirty="0">
                <a:solidFill>
                  <a:schemeClr val="bg1"/>
                </a:solidFill>
              </a:rPr>
              <a:t> the birds began to sing.</a:t>
            </a:r>
            <a:endParaRPr lang="en-GB" sz="4400" b="1" u="sng" dirty="0">
              <a:solidFill>
                <a:schemeClr val="bg1"/>
              </a:solidFill>
            </a:endParaRPr>
          </a:p>
        </p:txBody>
      </p:sp>
    </p:spTree>
    <p:extLst>
      <p:ext uri="{BB962C8B-B14F-4D97-AF65-F5344CB8AC3E}">
        <p14:creationId xmlns:p14="http://schemas.microsoft.com/office/powerpoint/2010/main" val="2483071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5ED50634-9694-BE42-CBC7-6C8A569542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6" y="2229708"/>
            <a:ext cx="6135950" cy="1446550"/>
          </a:xfrm>
          <a:prstGeom prst="rect">
            <a:avLst/>
          </a:prstGeom>
          <a:noFill/>
        </p:spPr>
        <p:txBody>
          <a:bodyPr wrap="square" rtlCol="0">
            <a:spAutoFit/>
          </a:bodyPr>
          <a:lstStyle/>
          <a:p>
            <a:r>
              <a:rPr lang="en-GB" sz="4400" dirty="0">
                <a:solidFill>
                  <a:schemeClr val="bg1"/>
                </a:solidFill>
              </a:rPr>
              <a:t>After the rain stopped, we went for a walk</a:t>
            </a:r>
            <a:endParaRPr lang="en-GB" sz="4400" b="1" u="sng" dirty="0">
              <a:solidFill>
                <a:schemeClr val="bg1"/>
              </a:solidFill>
            </a:endParaRPr>
          </a:p>
        </p:txBody>
      </p:sp>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pic>
        <p:nvPicPr>
          <p:cNvPr id="8" name="Picture 7" descr="A picture containing toy, vector graphics&#10;&#10;Description automatically generated">
            <a:extLst>
              <a:ext uri="{FF2B5EF4-FFF2-40B4-BE49-F238E27FC236}">
                <a16:creationId xmlns:a16="http://schemas.microsoft.com/office/drawing/2014/main" id="{72147661-9AA5-109A-A94C-C1746554B7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916" y="1229538"/>
            <a:ext cx="4371766" cy="3446890"/>
          </a:xfrm>
          <a:prstGeom prst="rect">
            <a:avLst/>
          </a:prstGeom>
        </p:spPr>
      </p:pic>
    </p:spTree>
    <p:extLst>
      <p:ext uri="{BB962C8B-B14F-4D97-AF65-F5344CB8AC3E}">
        <p14:creationId xmlns:p14="http://schemas.microsoft.com/office/powerpoint/2010/main" val="359303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EFA51A5A-C2AE-ABEF-CC2B-B62203125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8" name="Picture 7" descr="A picture containing toy, vector graphics&#10;&#10;Description automatically generated">
            <a:extLst>
              <a:ext uri="{FF2B5EF4-FFF2-40B4-BE49-F238E27FC236}">
                <a16:creationId xmlns:a16="http://schemas.microsoft.com/office/drawing/2014/main" id="{72147661-9AA5-109A-A94C-C1746554B7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916" y="1229538"/>
            <a:ext cx="4371766" cy="3446890"/>
          </a:xfrm>
          <a:prstGeom prst="rect">
            <a:avLst/>
          </a:prstGeom>
        </p:spPr>
      </p:pic>
      <p:sp>
        <p:nvSpPr>
          <p:cNvPr id="6" name="TextBox 5">
            <a:extLst>
              <a:ext uri="{FF2B5EF4-FFF2-40B4-BE49-F238E27FC236}">
                <a16:creationId xmlns:a16="http://schemas.microsoft.com/office/drawing/2014/main" id="{92784A8E-797E-095D-281A-B48DC5460E09}"/>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7030A0"/>
                </a:solidFill>
              </a:rPr>
              <a:t>after</a:t>
            </a:r>
            <a:r>
              <a:rPr lang="en-GB" dirty="0">
                <a:solidFill>
                  <a:schemeClr val="bg1"/>
                </a:solidFill>
              </a:rPr>
              <a:t> joins, “the rain stopped” and, “we went for a walk” into </a:t>
            </a:r>
            <a:r>
              <a:rPr lang="en-GB" u="sng" dirty="0">
                <a:solidFill>
                  <a:srgbClr val="7030A0"/>
                </a:solidFill>
              </a:rPr>
              <a:t>one</a:t>
            </a:r>
            <a:r>
              <a:rPr lang="en-GB" dirty="0">
                <a:solidFill>
                  <a:schemeClr val="bg1"/>
                </a:solidFill>
              </a:rPr>
              <a:t> sentence. </a:t>
            </a:r>
          </a:p>
        </p:txBody>
      </p:sp>
      <p:sp>
        <p:nvSpPr>
          <p:cNvPr id="4" name="TextBox 3">
            <a:extLst>
              <a:ext uri="{FF2B5EF4-FFF2-40B4-BE49-F238E27FC236}">
                <a16:creationId xmlns:a16="http://schemas.microsoft.com/office/drawing/2014/main" id="{A516A67D-9CFF-8B6D-E181-FA1FA8080685}"/>
              </a:ext>
            </a:extLst>
          </p:cNvPr>
          <p:cNvSpPr txBox="1"/>
          <p:nvPr/>
        </p:nvSpPr>
        <p:spPr>
          <a:xfrm>
            <a:off x="4774706" y="2229708"/>
            <a:ext cx="6135950" cy="1446550"/>
          </a:xfrm>
          <a:prstGeom prst="rect">
            <a:avLst/>
          </a:prstGeom>
          <a:noFill/>
        </p:spPr>
        <p:txBody>
          <a:bodyPr wrap="square" rtlCol="0">
            <a:spAutoFit/>
          </a:bodyPr>
          <a:lstStyle/>
          <a:p>
            <a:r>
              <a:rPr lang="en-GB" sz="4400" u="sng" dirty="0">
                <a:solidFill>
                  <a:srgbClr val="FFFF00"/>
                </a:solidFill>
              </a:rPr>
              <a:t>After</a:t>
            </a:r>
            <a:r>
              <a:rPr lang="en-GB" sz="4400" dirty="0">
                <a:solidFill>
                  <a:schemeClr val="bg1"/>
                </a:solidFill>
              </a:rPr>
              <a:t> the rain stopped, we went for a walk</a:t>
            </a:r>
            <a:endParaRPr lang="en-GB" sz="4400" b="1" u="sng" dirty="0">
              <a:solidFill>
                <a:schemeClr val="bg1"/>
              </a:solidFill>
            </a:endParaRPr>
          </a:p>
        </p:txBody>
      </p:sp>
    </p:spTree>
    <p:extLst>
      <p:ext uri="{BB962C8B-B14F-4D97-AF65-F5344CB8AC3E}">
        <p14:creationId xmlns:p14="http://schemas.microsoft.com/office/powerpoint/2010/main" val="265905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160C455-AD57-3876-0810-B34B45F4C5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5" y="2229708"/>
            <a:ext cx="6512419" cy="1446550"/>
          </a:xfrm>
          <a:prstGeom prst="rect">
            <a:avLst/>
          </a:prstGeom>
          <a:noFill/>
        </p:spPr>
        <p:txBody>
          <a:bodyPr wrap="square" rtlCol="0">
            <a:spAutoFit/>
          </a:bodyPr>
          <a:lstStyle/>
          <a:p>
            <a:r>
              <a:rPr lang="en-GB" sz="4400" dirty="0">
                <a:solidFill>
                  <a:schemeClr val="bg1"/>
                </a:solidFill>
              </a:rPr>
              <a:t>We went to the park, then we had ice cream. </a:t>
            </a:r>
            <a:endParaRPr lang="en-GB" sz="4400" b="1" u="sng" dirty="0">
              <a:solidFill>
                <a:schemeClr val="bg1"/>
              </a:solidFill>
            </a:endParaRPr>
          </a:p>
        </p:txBody>
      </p:sp>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pic>
        <p:nvPicPr>
          <p:cNvPr id="6" name="Picture 5" descr="A close-up of a toy&#10;&#10;Description automatically generated with medium confidence">
            <a:extLst>
              <a:ext uri="{FF2B5EF4-FFF2-40B4-BE49-F238E27FC236}">
                <a16:creationId xmlns:a16="http://schemas.microsoft.com/office/drawing/2014/main" id="{C199F6A1-C62D-1DAA-45DD-DF0E6E846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855" y="1157978"/>
            <a:ext cx="3525247" cy="4542038"/>
          </a:xfrm>
          <a:prstGeom prst="rect">
            <a:avLst/>
          </a:prstGeom>
        </p:spPr>
      </p:pic>
    </p:spTree>
    <p:extLst>
      <p:ext uri="{BB962C8B-B14F-4D97-AF65-F5344CB8AC3E}">
        <p14:creationId xmlns:p14="http://schemas.microsoft.com/office/powerpoint/2010/main" val="400715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7B93A2B1-1862-7142-68B5-10F1827937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C199F6A1-C62D-1DAA-45DD-DF0E6E846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855" y="1157978"/>
            <a:ext cx="3525247" cy="4542038"/>
          </a:xfrm>
          <a:prstGeom prst="rect">
            <a:avLst/>
          </a:prstGeom>
        </p:spPr>
      </p:pic>
      <p:sp>
        <p:nvSpPr>
          <p:cNvPr id="7" name="TextBox 6">
            <a:extLst>
              <a:ext uri="{FF2B5EF4-FFF2-40B4-BE49-F238E27FC236}">
                <a16:creationId xmlns:a16="http://schemas.microsoft.com/office/drawing/2014/main" id="{BEDBEFE4-C44A-8B3D-ED30-743104534B43}"/>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FFFF00"/>
                </a:solidFill>
              </a:rPr>
              <a:t>then</a:t>
            </a:r>
            <a:r>
              <a:rPr lang="en-GB" dirty="0">
                <a:solidFill>
                  <a:schemeClr val="bg1"/>
                </a:solidFill>
              </a:rPr>
              <a:t> joins, “we went to the park” and, “we had ice cream” into </a:t>
            </a:r>
            <a:r>
              <a:rPr lang="en-GB" u="sng" dirty="0">
                <a:solidFill>
                  <a:srgbClr val="FFFF00"/>
                </a:solidFill>
              </a:rPr>
              <a:t>one</a:t>
            </a:r>
            <a:r>
              <a:rPr lang="en-GB" dirty="0">
                <a:solidFill>
                  <a:schemeClr val="bg1"/>
                </a:solidFill>
              </a:rPr>
              <a:t> sentence. </a:t>
            </a:r>
          </a:p>
        </p:txBody>
      </p:sp>
      <p:sp>
        <p:nvSpPr>
          <p:cNvPr id="4" name="TextBox 3">
            <a:extLst>
              <a:ext uri="{FF2B5EF4-FFF2-40B4-BE49-F238E27FC236}">
                <a16:creationId xmlns:a16="http://schemas.microsoft.com/office/drawing/2014/main" id="{D2D8FC24-B3DE-E4C4-65BB-146D13DB5919}"/>
              </a:ext>
            </a:extLst>
          </p:cNvPr>
          <p:cNvSpPr txBox="1"/>
          <p:nvPr/>
        </p:nvSpPr>
        <p:spPr>
          <a:xfrm>
            <a:off x="4774705" y="2229708"/>
            <a:ext cx="6512419" cy="1446550"/>
          </a:xfrm>
          <a:prstGeom prst="rect">
            <a:avLst/>
          </a:prstGeom>
          <a:noFill/>
        </p:spPr>
        <p:txBody>
          <a:bodyPr wrap="square" rtlCol="0">
            <a:spAutoFit/>
          </a:bodyPr>
          <a:lstStyle/>
          <a:p>
            <a:r>
              <a:rPr lang="en-GB" sz="4400" dirty="0">
                <a:solidFill>
                  <a:schemeClr val="bg1"/>
                </a:solidFill>
              </a:rPr>
              <a:t>We went to the park, </a:t>
            </a:r>
            <a:r>
              <a:rPr lang="en-GB" sz="4400" u="sng" dirty="0">
                <a:solidFill>
                  <a:srgbClr val="FFFF00"/>
                </a:solidFill>
              </a:rPr>
              <a:t>then</a:t>
            </a:r>
            <a:r>
              <a:rPr lang="en-GB" sz="4400" dirty="0">
                <a:solidFill>
                  <a:schemeClr val="bg1"/>
                </a:solidFill>
              </a:rPr>
              <a:t> we had ice cream. </a:t>
            </a:r>
            <a:endParaRPr lang="en-GB" sz="4400" b="1" u="sng" dirty="0">
              <a:solidFill>
                <a:schemeClr val="bg1"/>
              </a:solidFill>
            </a:endParaRPr>
          </a:p>
        </p:txBody>
      </p:sp>
    </p:spTree>
    <p:extLst>
      <p:ext uri="{BB962C8B-B14F-4D97-AF65-F5344CB8AC3E}">
        <p14:creationId xmlns:p14="http://schemas.microsoft.com/office/powerpoint/2010/main" val="232153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3E235437-2727-C7C6-4C22-5E99C577DC1D}"/>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and Aimee loved exploring. </a:t>
            </a:r>
            <a:br>
              <a:rPr lang="en-GB" sz="2900" dirty="0">
                <a:solidFill>
                  <a:schemeClr val="bg1"/>
                </a:solidFill>
              </a:rPr>
            </a:br>
            <a:br>
              <a:rPr lang="en-GB" sz="2900" dirty="0">
                <a:solidFill>
                  <a:schemeClr val="bg1"/>
                </a:solidFill>
              </a:rPr>
            </a:br>
            <a:r>
              <a:rPr lang="en-GB" sz="2900" dirty="0">
                <a:solidFill>
                  <a:schemeClr val="bg1"/>
                </a:solidFill>
              </a:rPr>
              <a:t>Before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ECB5D8FF-EC13-413D-669A-22E1E4382954}"/>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386777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4AB92-260C-C89D-9FAE-4AB5FF209C47}"/>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7EBC5150-E687-87A7-8E26-46E3258C1A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936D0F3-4C51-B602-AA69-028BC93ADD6E}"/>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dirty="0">
                <a:solidFill>
                  <a:schemeClr val="bg1"/>
                </a:solidFill>
              </a:rPr>
              <a:t>Before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CDC0DE72-C4AE-8379-FFAC-C83BF8F7A1B5}"/>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31143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09519-3005-6DEC-522D-511B382B25E4}"/>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90203328-A2C1-EC2A-CF51-1D9276F91C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0213B20-4F13-6CC8-E6D1-FD074A9B1775}"/>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3B9AB66E-E77E-18C1-993F-5B0A588EB61D}"/>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153231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0D2AA-238E-769A-D127-40F34D5927F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E048262-3AD4-02A4-AD5A-7CD9B99C2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62BCBB3-7E97-4412-91E6-4D8AF5893985}"/>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scrambler </a:t>
            </a:r>
            <a:r>
              <a:rPr lang="en-GB" sz="4000" dirty="0" err="1">
                <a:solidFill>
                  <a:schemeClr val="bg1"/>
                </a:solidFill>
                <a:latin typeface="+mn-lt"/>
                <a:ea typeface="Andika"/>
                <a:cs typeface="Andika"/>
              </a:rPr>
              <a:t>taked</a:t>
            </a:r>
            <a:r>
              <a:rPr lang="en-GB" sz="4000" dirty="0">
                <a:solidFill>
                  <a:schemeClr val="bg1"/>
                </a:solidFill>
                <a:latin typeface="+mn-lt"/>
                <a:ea typeface="Andika"/>
                <a:cs typeface="Andika"/>
              </a:rPr>
              <a:t> </a:t>
            </a:r>
            <a:r>
              <a:rPr lang="en-GB" sz="4000" dirty="0" err="1">
                <a:solidFill>
                  <a:schemeClr val="bg1"/>
                </a:solidFill>
                <a:latin typeface="+mn-lt"/>
                <a:ea typeface="Andika"/>
                <a:cs typeface="Andika"/>
              </a:rPr>
              <a:t>thegem</a:t>
            </a:r>
            <a:r>
              <a:rPr lang="en-GB" sz="4000" dirty="0">
                <a:solidFill>
                  <a:schemeClr val="bg1"/>
                </a:solidFill>
                <a:latin typeface="+mn-lt"/>
                <a:ea typeface="Andika"/>
                <a:cs typeface="Andika"/>
              </a:rPr>
              <a:t>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11855ED7-E51D-32FC-2C93-A1530A5EEC2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3B3465D3-EA88-511B-D48B-7C4DD9A6F081}"/>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6BE21EC8-C077-1A2D-9C97-9EB031CE0946}"/>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plural noun?</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FFFF00"/>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176252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79611-2113-6624-0A8B-2A6BF8BDABE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A1F7D899-54A4-0F04-2DFA-E573F6C5A6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74A1A4E-B452-AF8B-2CC8-4B46B50C19D1}"/>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A7FC5991-694D-33D8-34D3-6BDC591B80DE}"/>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137289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829A6-24A8-1E7D-EE9F-B85BC899DF3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FCBBCDC6-1F73-B777-6F78-F0C9CD1930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DA1EF7BD-C060-870E-A733-50E0383558DC}"/>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602AE38D-F5F5-BAFF-F0E6-9710F410CDF0}"/>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41477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61514-13D6-77BD-A87D-800D7C60F0D0}"/>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C6206192-73FE-53B6-43E1-DFA291861F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E1629EF-C0C2-6D32-B1D6-7FEBEE62F486}"/>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FE446322-80E5-2269-C153-959719C20E55}"/>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209668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4EB28-EC7B-2514-38F3-C7E7F8A45DF9}"/>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E3F89A90-3589-0AD0-5FFC-3A268B19F9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562AEE9-F8F1-E063-B947-12ACD5A60573}"/>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Meanwhile</a:t>
            </a:r>
            <a:r>
              <a:rPr lang="en-GB" sz="2900" dirty="0">
                <a:solidFill>
                  <a:schemeClr val="bg1"/>
                </a:solidFill>
              </a:rPr>
              <a:t>,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645796D6-0A8E-D375-BFE2-83B9FDDFDBE0}"/>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2687174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982D5-8B26-3238-47EB-DEF9699A223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E18DD190-FB41-E083-AD03-DC767206CD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B1B6B337-173A-C5E3-CC81-871974A548A6}"/>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Meanwhile</a:t>
            </a:r>
            <a:r>
              <a:rPr lang="en-GB" sz="2900" dirty="0">
                <a:solidFill>
                  <a:schemeClr val="bg1"/>
                </a:solidFill>
              </a:rPr>
              <a:t>, the twin suns were setting, casting a golden glow over the landscape. </a:t>
            </a:r>
            <a:r>
              <a:rPr lang="en-GB" sz="2900" u="sng" dirty="0">
                <a:solidFill>
                  <a:srgbClr val="FFFF00"/>
                </a:solidFill>
              </a:rPr>
              <a:t>During</a:t>
            </a:r>
            <a:r>
              <a:rPr lang="en-GB" sz="2900" dirty="0">
                <a:solidFill>
                  <a:schemeClr val="bg1"/>
                </a:solidFill>
              </a:rPr>
              <a:t> their exploration of the cave, they discovered ancient alien drawings on the walls.</a:t>
            </a:r>
          </a:p>
        </p:txBody>
      </p:sp>
      <p:sp>
        <p:nvSpPr>
          <p:cNvPr id="4" name="Content Placeholder 2">
            <a:extLst>
              <a:ext uri="{FF2B5EF4-FFF2-40B4-BE49-F238E27FC236}">
                <a16:creationId xmlns:a16="http://schemas.microsoft.com/office/drawing/2014/main" id="{46DCAB83-2EDF-27F0-8785-60A1441EFBD2}"/>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159130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1B7AF-368D-22F5-FDD5-5B99D56C45AB}"/>
            </a:ext>
          </a:extLst>
        </p:cNvPr>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718B0DB-5F65-6A12-6B81-FC26138130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0DE7AEFE-915E-010F-407E-826D5E283A38}"/>
              </a:ext>
            </a:extLst>
          </p:cNvPr>
          <p:cNvSpPr txBox="1">
            <a:spLocks/>
          </p:cNvSpPr>
          <p:nvPr/>
        </p:nvSpPr>
        <p:spPr>
          <a:xfrm>
            <a:off x="380854" y="242745"/>
            <a:ext cx="11497109" cy="1259964"/>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AIMEE’S CHALLENGE!!!</a:t>
            </a:r>
          </a:p>
        </p:txBody>
      </p:sp>
      <p:sp>
        <p:nvSpPr>
          <p:cNvPr id="9" name="Title 1">
            <a:extLst>
              <a:ext uri="{FF2B5EF4-FFF2-40B4-BE49-F238E27FC236}">
                <a16:creationId xmlns:a16="http://schemas.microsoft.com/office/drawing/2014/main" id="{78F66612-EE9F-2421-E45F-263A41F0483E}"/>
              </a:ext>
            </a:extLst>
          </p:cNvPr>
          <p:cNvSpPr txBox="1">
            <a:spLocks/>
          </p:cNvSpPr>
          <p:nvPr/>
        </p:nvSpPr>
        <p:spPr>
          <a:xfrm>
            <a:off x="380855" y="1610702"/>
            <a:ext cx="3000520" cy="3189719"/>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Before</a:t>
            </a:r>
          </a:p>
          <a:p>
            <a:r>
              <a:rPr lang="en-GB" sz="2000" dirty="0">
                <a:solidFill>
                  <a:schemeClr val="bg1"/>
                </a:solidFill>
                <a:latin typeface="+mn-lt"/>
                <a:ea typeface="Andika"/>
                <a:cs typeface="Andika"/>
              </a:rPr>
              <a:t>After</a:t>
            </a:r>
          </a:p>
          <a:p>
            <a:r>
              <a:rPr lang="en-GB" sz="2000" dirty="0">
                <a:solidFill>
                  <a:schemeClr val="bg1"/>
                </a:solidFill>
                <a:latin typeface="+mn-lt"/>
                <a:ea typeface="Andika"/>
                <a:cs typeface="Andika"/>
              </a:rPr>
              <a:t>Then</a:t>
            </a:r>
          </a:p>
          <a:p>
            <a:r>
              <a:rPr lang="en-GB" sz="2000" dirty="0">
                <a:solidFill>
                  <a:schemeClr val="bg1"/>
                </a:solidFill>
                <a:latin typeface="+mn-lt"/>
                <a:ea typeface="Andika"/>
                <a:cs typeface="Andika"/>
              </a:rPr>
              <a:t>Next</a:t>
            </a:r>
          </a:p>
          <a:p>
            <a:r>
              <a:rPr lang="en-GB" sz="2000" dirty="0">
                <a:solidFill>
                  <a:schemeClr val="bg1"/>
                </a:solidFill>
                <a:latin typeface="+mn-lt"/>
                <a:ea typeface="Andika"/>
                <a:cs typeface="Andika"/>
              </a:rPr>
              <a:t>Later</a:t>
            </a:r>
          </a:p>
          <a:p>
            <a:r>
              <a:rPr lang="en-GB" sz="2000" dirty="0">
                <a:solidFill>
                  <a:schemeClr val="bg1"/>
                </a:solidFill>
                <a:latin typeface="+mn-lt"/>
                <a:ea typeface="Andika"/>
                <a:cs typeface="Andika"/>
              </a:rPr>
              <a:t>Meanwhile</a:t>
            </a:r>
          </a:p>
          <a:p>
            <a:r>
              <a:rPr lang="en-GB" sz="2000" dirty="0">
                <a:solidFill>
                  <a:schemeClr val="bg1"/>
                </a:solidFill>
                <a:latin typeface="+mn-lt"/>
                <a:ea typeface="Andika"/>
                <a:cs typeface="Andika"/>
              </a:rPr>
              <a:t>During</a:t>
            </a:r>
          </a:p>
          <a:p>
            <a:r>
              <a:rPr lang="en-GB" sz="2000" dirty="0">
                <a:solidFill>
                  <a:schemeClr val="bg1"/>
                </a:solidFill>
                <a:latin typeface="+mn-lt"/>
                <a:ea typeface="Andika"/>
                <a:cs typeface="Andika"/>
              </a:rPr>
              <a:t>Earlier</a:t>
            </a:r>
          </a:p>
          <a:p>
            <a:r>
              <a:rPr lang="en-GB" sz="2000" dirty="0">
                <a:solidFill>
                  <a:schemeClr val="bg1"/>
                </a:solidFill>
                <a:latin typeface="+mn-lt"/>
                <a:ea typeface="Andika"/>
                <a:cs typeface="Andika"/>
              </a:rPr>
              <a:t>Once</a:t>
            </a:r>
          </a:p>
          <a:p>
            <a:r>
              <a:rPr lang="en-GB" sz="2000" dirty="0">
                <a:solidFill>
                  <a:schemeClr val="bg1"/>
                </a:solidFill>
                <a:latin typeface="+mn-lt"/>
                <a:ea typeface="Andika"/>
                <a:cs typeface="Andika"/>
              </a:rPr>
              <a:t>When</a:t>
            </a:r>
          </a:p>
          <a:p>
            <a:endParaRPr lang="en-GB" sz="2000" dirty="0">
              <a:solidFill>
                <a:schemeClr val="bg1"/>
              </a:solidFill>
              <a:latin typeface="+mn-lt"/>
              <a:ea typeface="Andika"/>
              <a:cs typeface="Andika"/>
            </a:endParaRPr>
          </a:p>
        </p:txBody>
      </p:sp>
      <p:sp>
        <p:nvSpPr>
          <p:cNvPr id="13" name="Title 1">
            <a:extLst>
              <a:ext uri="{FF2B5EF4-FFF2-40B4-BE49-F238E27FC236}">
                <a16:creationId xmlns:a16="http://schemas.microsoft.com/office/drawing/2014/main" id="{288A98A8-429D-5EE8-7C1C-1D611570BF5E}"/>
              </a:ext>
            </a:extLst>
          </p:cNvPr>
          <p:cNvSpPr txBox="1">
            <a:spLocks/>
          </p:cNvSpPr>
          <p:nvPr/>
        </p:nvSpPr>
        <p:spPr>
          <a:xfrm>
            <a:off x="3590926" y="1572783"/>
            <a:ext cx="8287038" cy="3189718"/>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47675"/>
            <a:r>
              <a:rPr lang="en-GB" sz="2400" dirty="0">
                <a:solidFill>
                  <a:schemeClr val="bg1"/>
                </a:solidFill>
                <a:latin typeface="+mn-lt"/>
                <a:ea typeface="Andika"/>
                <a:cs typeface="Andika"/>
              </a:rPr>
              <a:t>Can you write 5 sentences? </a:t>
            </a:r>
          </a:p>
          <a:p>
            <a:pPr marL="447675"/>
            <a:endParaRPr lang="en-GB" sz="2400" dirty="0">
              <a:solidFill>
                <a:schemeClr val="bg1"/>
              </a:solidFill>
              <a:latin typeface="+mn-lt"/>
              <a:ea typeface="Andika"/>
              <a:cs typeface="Andika"/>
            </a:endParaRPr>
          </a:p>
          <a:p>
            <a:pPr marL="447675"/>
            <a:r>
              <a:rPr lang="en-GB" sz="2400" i="1" dirty="0">
                <a:solidFill>
                  <a:schemeClr val="bg1"/>
                </a:solidFill>
                <a:latin typeface="+mn-lt"/>
                <a:ea typeface="Andika"/>
                <a:cs typeface="Andika"/>
              </a:rPr>
              <a:t>Each sentence must: </a:t>
            </a:r>
          </a:p>
          <a:p>
            <a:pPr marL="809625">
              <a:buFont typeface="Arial" panose="020B0604020202020204" pitchFamily="34" charset="0"/>
              <a:buChar char="•"/>
            </a:pPr>
            <a:r>
              <a:rPr lang="en-GB" sz="2400" i="1" dirty="0">
                <a:solidFill>
                  <a:schemeClr val="bg1"/>
                </a:solidFill>
                <a:latin typeface="+mn-lt"/>
                <a:ea typeface="Andika"/>
                <a:cs typeface="Andika"/>
              </a:rPr>
              <a:t>Start with “I finished my homework”.</a:t>
            </a:r>
          </a:p>
          <a:p>
            <a:pPr marL="809625">
              <a:buFont typeface="Arial" panose="020B0604020202020204" pitchFamily="34" charset="0"/>
              <a:buChar char="•"/>
            </a:pPr>
            <a:r>
              <a:rPr lang="en-GB" sz="2400" i="1" dirty="0">
                <a:solidFill>
                  <a:schemeClr val="bg1"/>
                </a:solidFill>
                <a:latin typeface="+mn-lt"/>
                <a:ea typeface="Andika"/>
                <a:cs typeface="Andika"/>
              </a:rPr>
              <a:t>Then use a time connective</a:t>
            </a:r>
          </a:p>
          <a:p>
            <a:pPr marL="809625">
              <a:buFont typeface="Arial" panose="020B0604020202020204" pitchFamily="34" charset="0"/>
              <a:buChar char="•"/>
            </a:pPr>
            <a:r>
              <a:rPr lang="en-GB" sz="2400" i="1" dirty="0">
                <a:solidFill>
                  <a:schemeClr val="bg1"/>
                </a:solidFill>
                <a:latin typeface="+mn-lt"/>
                <a:ea typeface="Andika"/>
                <a:cs typeface="Andika"/>
              </a:rPr>
              <a:t>Finally, your own idea.</a:t>
            </a:r>
          </a:p>
          <a:p>
            <a:pPr marL="447675"/>
            <a:endParaRPr lang="en-GB" sz="3200" i="1" dirty="0">
              <a:solidFill>
                <a:schemeClr val="bg1"/>
              </a:solidFill>
              <a:latin typeface="+mn-lt"/>
              <a:ea typeface="Andika"/>
              <a:cs typeface="Andika"/>
            </a:endParaRPr>
          </a:p>
          <a:p>
            <a:pPr marL="447675"/>
            <a:r>
              <a:rPr lang="en-GB" sz="2000" i="1" dirty="0">
                <a:solidFill>
                  <a:schemeClr val="bg1"/>
                </a:solidFill>
                <a:latin typeface="+mn-lt"/>
                <a:ea typeface="Andika"/>
                <a:cs typeface="Andika"/>
              </a:rPr>
              <a:t>Remember to use capital letters and full stops!</a:t>
            </a:r>
          </a:p>
          <a:p>
            <a:endParaRPr lang="en-GB" sz="3200" i="1" u="sng" dirty="0">
              <a:solidFill>
                <a:schemeClr val="bg1"/>
              </a:solidFill>
              <a:latin typeface="+mn-lt"/>
              <a:ea typeface="Andika"/>
              <a:cs typeface="Andika"/>
            </a:endParaRPr>
          </a:p>
          <a:p>
            <a:endParaRPr lang="en-GB" sz="3200" dirty="0">
              <a:solidFill>
                <a:schemeClr val="bg1"/>
              </a:solidFill>
              <a:latin typeface="+mn-lt"/>
              <a:ea typeface="Andika"/>
              <a:cs typeface="Andika"/>
            </a:endParaRPr>
          </a:p>
        </p:txBody>
      </p:sp>
      <p:pic>
        <p:nvPicPr>
          <p:cNvPr id="3" name="Picture 2" descr="A cartoon character wearing a person hat&#10;&#10;AI-generated content may be incorrect.">
            <a:extLst>
              <a:ext uri="{FF2B5EF4-FFF2-40B4-BE49-F238E27FC236}">
                <a16:creationId xmlns:a16="http://schemas.microsoft.com/office/drawing/2014/main" id="{AB4676A2-1CBA-2706-F19E-F1A9C6D74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7463" y="36783"/>
            <a:ext cx="1348413" cy="1671887"/>
          </a:xfrm>
          <a:prstGeom prst="rect">
            <a:avLst/>
          </a:prstGeom>
        </p:spPr>
      </p:pic>
      <p:sp>
        <p:nvSpPr>
          <p:cNvPr id="5" name="Title 1">
            <a:extLst>
              <a:ext uri="{FF2B5EF4-FFF2-40B4-BE49-F238E27FC236}">
                <a16:creationId xmlns:a16="http://schemas.microsoft.com/office/drawing/2014/main" id="{3542A9AA-0275-347B-8E0B-5C289642E4D6}"/>
              </a:ext>
            </a:extLst>
          </p:cNvPr>
          <p:cNvSpPr txBox="1">
            <a:spLocks/>
          </p:cNvSpPr>
          <p:nvPr/>
        </p:nvSpPr>
        <p:spPr>
          <a:xfrm>
            <a:off x="380854" y="5057887"/>
            <a:ext cx="3837908"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finished my </a:t>
            </a:r>
            <a:r>
              <a:rPr lang="en-GB" sz="2000" dirty="0">
                <a:solidFill>
                  <a:schemeClr val="bg1"/>
                </a:solidFill>
                <a:latin typeface="+mn-lt"/>
                <a:ea typeface="Andika"/>
                <a:cs typeface="Andika"/>
              </a:rPr>
              <a:t>homework</a:t>
            </a:r>
            <a:endParaRPr lang="en-GB" sz="24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91523CFC-8247-A4CA-F804-89FC320D3AE6}"/>
              </a:ext>
            </a:extLst>
          </p:cNvPr>
          <p:cNvSpPr txBox="1">
            <a:spLocks/>
          </p:cNvSpPr>
          <p:nvPr/>
        </p:nvSpPr>
        <p:spPr>
          <a:xfrm>
            <a:off x="5106685" y="5057887"/>
            <a:ext cx="2646665"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Times connective</a:t>
            </a:r>
          </a:p>
        </p:txBody>
      </p:sp>
      <p:sp>
        <p:nvSpPr>
          <p:cNvPr id="10" name="Title 1">
            <a:extLst>
              <a:ext uri="{FF2B5EF4-FFF2-40B4-BE49-F238E27FC236}">
                <a16:creationId xmlns:a16="http://schemas.microsoft.com/office/drawing/2014/main" id="{AD144010-5636-8D5F-3289-905DAAFE692A}"/>
              </a:ext>
            </a:extLst>
          </p:cNvPr>
          <p:cNvSpPr txBox="1">
            <a:spLocks/>
          </p:cNvSpPr>
          <p:nvPr/>
        </p:nvSpPr>
        <p:spPr>
          <a:xfrm>
            <a:off x="8559510" y="5057887"/>
            <a:ext cx="3251636"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Your idea</a:t>
            </a:r>
          </a:p>
        </p:txBody>
      </p:sp>
      <p:sp>
        <p:nvSpPr>
          <p:cNvPr id="11" name="Plus Sign 10">
            <a:extLst>
              <a:ext uri="{FF2B5EF4-FFF2-40B4-BE49-F238E27FC236}">
                <a16:creationId xmlns:a16="http://schemas.microsoft.com/office/drawing/2014/main" id="{9D999237-956F-FB31-A104-844038F23892}"/>
              </a:ext>
            </a:extLst>
          </p:cNvPr>
          <p:cNvSpPr/>
          <p:nvPr/>
        </p:nvSpPr>
        <p:spPr>
          <a:xfrm>
            <a:off x="4376243" y="5201346"/>
            <a:ext cx="654724" cy="484060"/>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Plus Sign 13">
            <a:extLst>
              <a:ext uri="{FF2B5EF4-FFF2-40B4-BE49-F238E27FC236}">
                <a16:creationId xmlns:a16="http://schemas.microsoft.com/office/drawing/2014/main" id="{A174D63E-2B15-00D0-E7AF-AB39D1B507BD}"/>
              </a:ext>
            </a:extLst>
          </p:cNvPr>
          <p:cNvSpPr/>
          <p:nvPr/>
        </p:nvSpPr>
        <p:spPr>
          <a:xfrm>
            <a:off x="7829068" y="5201346"/>
            <a:ext cx="654724" cy="484060"/>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5" name="Title 1">
            <a:extLst>
              <a:ext uri="{FF2B5EF4-FFF2-40B4-BE49-F238E27FC236}">
                <a16:creationId xmlns:a16="http://schemas.microsoft.com/office/drawing/2014/main" id="{E7C193FE-74E7-991A-4BCF-47152CBDFAB2}"/>
              </a:ext>
            </a:extLst>
          </p:cNvPr>
          <p:cNvSpPr txBox="1">
            <a:spLocks/>
          </p:cNvSpPr>
          <p:nvPr/>
        </p:nvSpPr>
        <p:spPr>
          <a:xfrm>
            <a:off x="380854" y="5915339"/>
            <a:ext cx="3837908"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I finished my </a:t>
            </a:r>
            <a:r>
              <a:rPr lang="en-GB" sz="2000" dirty="0">
                <a:solidFill>
                  <a:schemeClr val="bg1"/>
                </a:solidFill>
                <a:latin typeface="+mn-lt"/>
                <a:ea typeface="Andika"/>
                <a:cs typeface="Andika"/>
              </a:rPr>
              <a:t>homework</a:t>
            </a:r>
            <a:endParaRPr lang="en-GB" sz="2400" dirty="0">
              <a:solidFill>
                <a:schemeClr val="bg1"/>
              </a:solidFill>
              <a:latin typeface="+mn-lt"/>
              <a:ea typeface="Andika"/>
              <a:cs typeface="Andika"/>
            </a:endParaRPr>
          </a:p>
        </p:txBody>
      </p:sp>
      <p:sp>
        <p:nvSpPr>
          <p:cNvPr id="16" name="Title 1">
            <a:extLst>
              <a:ext uri="{FF2B5EF4-FFF2-40B4-BE49-F238E27FC236}">
                <a16:creationId xmlns:a16="http://schemas.microsoft.com/office/drawing/2014/main" id="{97261C91-4828-5F60-73E5-5D02BBAAFBD0}"/>
              </a:ext>
            </a:extLst>
          </p:cNvPr>
          <p:cNvSpPr txBox="1">
            <a:spLocks/>
          </p:cNvSpPr>
          <p:nvPr/>
        </p:nvSpPr>
        <p:spPr>
          <a:xfrm>
            <a:off x="5106685" y="5915339"/>
            <a:ext cx="2646665"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before</a:t>
            </a:r>
          </a:p>
        </p:txBody>
      </p:sp>
      <p:sp>
        <p:nvSpPr>
          <p:cNvPr id="17" name="Title 1">
            <a:extLst>
              <a:ext uri="{FF2B5EF4-FFF2-40B4-BE49-F238E27FC236}">
                <a16:creationId xmlns:a16="http://schemas.microsoft.com/office/drawing/2014/main" id="{F84A31C2-F751-D998-A4A2-571ACD14CB96}"/>
              </a:ext>
            </a:extLst>
          </p:cNvPr>
          <p:cNvSpPr txBox="1">
            <a:spLocks/>
          </p:cNvSpPr>
          <p:nvPr/>
        </p:nvSpPr>
        <p:spPr>
          <a:xfrm>
            <a:off x="8559510" y="5915339"/>
            <a:ext cx="3251636" cy="714263"/>
          </a:xfrm>
          <a:prstGeom prst="roundRect">
            <a:avLst>
              <a:gd name="adj" fmla="val 8408"/>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a:solidFill>
                  <a:schemeClr val="bg1"/>
                </a:solidFill>
                <a:latin typeface="+mn-lt"/>
                <a:ea typeface="Andika"/>
                <a:cs typeface="Andika"/>
              </a:rPr>
              <a:t>the Aliens landed.</a:t>
            </a:r>
            <a:endParaRPr lang="en-GB" sz="2000" dirty="0">
              <a:solidFill>
                <a:schemeClr val="bg1"/>
              </a:solidFill>
              <a:latin typeface="+mn-lt"/>
              <a:ea typeface="Andika"/>
              <a:cs typeface="Andika"/>
            </a:endParaRPr>
          </a:p>
        </p:txBody>
      </p:sp>
      <p:sp>
        <p:nvSpPr>
          <p:cNvPr id="18" name="Plus Sign 17">
            <a:extLst>
              <a:ext uri="{FF2B5EF4-FFF2-40B4-BE49-F238E27FC236}">
                <a16:creationId xmlns:a16="http://schemas.microsoft.com/office/drawing/2014/main" id="{4CB6B758-14B6-9684-6B39-2766989BB183}"/>
              </a:ext>
            </a:extLst>
          </p:cNvPr>
          <p:cNvSpPr/>
          <p:nvPr/>
        </p:nvSpPr>
        <p:spPr>
          <a:xfrm>
            <a:off x="4376243" y="6058798"/>
            <a:ext cx="654724" cy="484060"/>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9" name="Plus Sign 18">
            <a:extLst>
              <a:ext uri="{FF2B5EF4-FFF2-40B4-BE49-F238E27FC236}">
                <a16:creationId xmlns:a16="http://schemas.microsoft.com/office/drawing/2014/main" id="{83F574EF-57BB-CB27-00C6-FC5A60B26E8E}"/>
              </a:ext>
            </a:extLst>
          </p:cNvPr>
          <p:cNvSpPr/>
          <p:nvPr/>
        </p:nvSpPr>
        <p:spPr>
          <a:xfrm>
            <a:off x="7829068" y="6058798"/>
            <a:ext cx="654724" cy="484060"/>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 name="Rectangle: Rounded Corners 1">
            <a:hlinkClick r:id="rId4"/>
            <a:extLst>
              <a:ext uri="{FF2B5EF4-FFF2-40B4-BE49-F238E27FC236}">
                <a16:creationId xmlns:a16="http://schemas.microsoft.com/office/drawing/2014/main" id="{EA8D646A-2E6F-9E8F-B92C-198ED8AE7BF5}"/>
              </a:ext>
            </a:extLst>
          </p:cNvPr>
          <p:cNvSpPr/>
          <p:nvPr/>
        </p:nvSpPr>
        <p:spPr>
          <a:xfrm>
            <a:off x="135082" y="99556"/>
            <a:ext cx="3492065" cy="320389"/>
          </a:xfrm>
          <a:prstGeom prst="roundRect">
            <a:avLst/>
          </a:prstGeom>
          <a:solidFill>
            <a:schemeClr val="accent2"/>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842771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1.66667E-6 -3.33333E-6 " pathEditMode="relative" rAng="0" ptsTypes="AA">
                                      <p:cBhvr>
                                        <p:cTn id="6" dur="5000" fill="hold"/>
                                        <p:tgtEl>
                                          <p:spTgt spid="3"/>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500"/>
                                        <p:tgtEl>
                                          <p:spTgt spid="1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Effect transition="in" filter="fade">
                                      <p:cBhvr>
                                        <p:cTn id="24" dur="500"/>
                                        <p:tgtEl>
                                          <p:spTgt spid="1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xEl>
                                              <p:pRg st="3" end="3"/>
                                            </p:txEl>
                                          </p:spTgt>
                                        </p:tgtEl>
                                        <p:attrNameLst>
                                          <p:attrName>style.visibility</p:attrName>
                                        </p:attrNameLst>
                                      </p:cBhvr>
                                      <p:to>
                                        <p:strVal val="visible"/>
                                      </p:to>
                                    </p:set>
                                    <p:animEffect transition="in" filter="fade">
                                      <p:cBhvr>
                                        <p:cTn id="29" dur="500"/>
                                        <p:tgtEl>
                                          <p:spTgt spid="1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fade">
                                      <p:cBhvr>
                                        <p:cTn id="34" dur="500"/>
                                        <p:tgtEl>
                                          <p:spTgt spid="1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
                                            <p:txEl>
                                              <p:pRg st="5" end="5"/>
                                            </p:txEl>
                                          </p:spTgt>
                                        </p:tgtEl>
                                        <p:attrNameLst>
                                          <p:attrName>style.visibility</p:attrName>
                                        </p:attrNameLst>
                                      </p:cBhvr>
                                      <p:to>
                                        <p:strVal val="visible"/>
                                      </p:to>
                                    </p:set>
                                    <p:animEffect transition="in" filter="fade">
                                      <p:cBhvr>
                                        <p:cTn id="39" dur="500"/>
                                        <p:tgtEl>
                                          <p:spTgt spid="1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200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1500"/>
                            </p:stCondLst>
                            <p:childTnLst>
                              <p:par>
                                <p:cTn id="75" presetID="10"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3">
                                            <p:txEl>
                                              <p:pRg st="7" end="7"/>
                                            </p:txEl>
                                          </p:spTgt>
                                        </p:tgtEl>
                                        <p:attrNameLst>
                                          <p:attrName>style.visibility</p:attrName>
                                        </p:attrNameLst>
                                      </p:cBhvr>
                                      <p:to>
                                        <p:strVal val="visible"/>
                                      </p:to>
                                    </p:set>
                                    <p:animEffect transition="in" filter="fade">
                                      <p:cBhvr>
                                        <p:cTn id="86" dur="500"/>
                                        <p:tgtEl>
                                          <p:spTgt spid="13">
                                            <p:txEl>
                                              <p:pRg st="7" end="7"/>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fade">
                                      <p:cBhvr>
                                        <p:cTn id="9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5" grpId="0" animBg="1"/>
      <p:bldP spid="6" grpId="0" animBg="1"/>
      <p:bldP spid="10" grpId="0" animBg="1"/>
      <p:bldP spid="11" grpId="0" animBg="1"/>
      <p:bldP spid="14" grpId="0" animBg="1"/>
      <p:bldP spid="15" grpId="0" animBg="1"/>
      <p:bldP spid="16" grpId="0" animBg="1"/>
      <p:bldP spid="17" grpId="0" animBg="1"/>
      <p:bldP spid="18" grpId="0" animBg="1"/>
      <p:bldP spid="19"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252410" y="285749"/>
          <a:ext cx="11687175" cy="3457574"/>
        </p:xfrm>
        <a:graphic>
          <a:graphicData uri="http://schemas.openxmlformats.org/drawingml/2006/table">
            <a:tbl>
              <a:tblPr firstRow="1" bandRow="1">
                <a:tableStyleId>{5C22544A-7EE6-4342-B048-85BDC9FD1C3A}</a:tableStyleId>
              </a:tblPr>
              <a:tblGrid>
                <a:gridCol w="4000500">
                  <a:extLst>
                    <a:ext uri="{9D8B030D-6E8A-4147-A177-3AD203B41FA5}">
                      <a16:colId xmlns:a16="http://schemas.microsoft.com/office/drawing/2014/main" val="3074923577"/>
                    </a:ext>
                  </a:extLst>
                </a:gridCol>
                <a:gridCol w="2833690">
                  <a:extLst>
                    <a:ext uri="{9D8B030D-6E8A-4147-A177-3AD203B41FA5}">
                      <a16:colId xmlns:a16="http://schemas.microsoft.com/office/drawing/2014/main" val="3218423113"/>
                    </a:ext>
                  </a:extLst>
                </a:gridCol>
                <a:gridCol w="2938460">
                  <a:extLst>
                    <a:ext uri="{9D8B030D-6E8A-4147-A177-3AD203B41FA5}">
                      <a16:colId xmlns:a16="http://schemas.microsoft.com/office/drawing/2014/main" val="3479947622"/>
                    </a:ext>
                  </a:extLst>
                </a:gridCol>
                <a:gridCol w="1914525">
                  <a:extLst>
                    <a:ext uri="{9D8B030D-6E8A-4147-A177-3AD203B41FA5}">
                      <a16:colId xmlns:a16="http://schemas.microsoft.com/office/drawing/2014/main" val="118736995"/>
                    </a:ext>
                  </a:extLst>
                </a:gridCol>
              </a:tblGrid>
              <a:tr h="760952">
                <a:tc>
                  <a:txBody>
                    <a:bodyPr/>
                    <a:lstStyle/>
                    <a:p>
                      <a:r>
                        <a:rPr lang="en-GB" sz="2400" dirty="0"/>
                        <a:t>Topic </a:t>
                      </a:r>
                    </a:p>
                  </a:txBody>
                  <a:tcPr>
                    <a:solidFill>
                      <a:srgbClr val="7030A0"/>
                    </a:solidFill>
                  </a:tcPr>
                </a:tc>
                <a:tc gridSpan="2">
                  <a:txBody>
                    <a:bodyPr/>
                    <a:lstStyle/>
                    <a:p>
                      <a:pPr algn="ctr"/>
                      <a:r>
                        <a:rPr lang="en-GB" sz="2400" dirty="0"/>
                        <a:t>Example Question</a:t>
                      </a:r>
                    </a:p>
                  </a:txBody>
                  <a:tcPr>
                    <a:solidFill>
                      <a:srgbClr val="7030A0"/>
                    </a:solidFill>
                  </a:tcPr>
                </a:tc>
                <a:tc hMerge="1">
                  <a:txBody>
                    <a:bodyPr/>
                    <a:lstStyle/>
                    <a:p>
                      <a:pPr algn="ctr"/>
                      <a:endParaRPr lang="en-GB" sz="4400" dirty="0"/>
                    </a:p>
                  </a:txBody>
                  <a:tcPr>
                    <a:solidFill>
                      <a:srgbClr val="7030A0"/>
                    </a:solidFill>
                  </a:tcPr>
                </a:tc>
                <a:tc>
                  <a:txBody>
                    <a:bodyPr/>
                    <a:lstStyle/>
                    <a:p>
                      <a:pPr algn="ctr"/>
                      <a:r>
                        <a:rPr lang="en-GB" sz="2400" dirty="0"/>
                        <a:t>Code</a:t>
                      </a:r>
                    </a:p>
                  </a:txBody>
                  <a:tcPr>
                    <a:solidFill>
                      <a:srgbClr val="7030A0"/>
                    </a:solidFill>
                  </a:tcPr>
                </a:tc>
                <a:extLst>
                  <a:ext uri="{0D108BD9-81ED-4DB2-BD59-A6C34878D82A}">
                    <a16:rowId xmlns:a16="http://schemas.microsoft.com/office/drawing/2014/main" val="1080527238"/>
                  </a:ext>
                </a:extLst>
              </a:tr>
              <a:tr h="898874">
                <a:tc>
                  <a:txBody>
                    <a:bodyPr/>
                    <a:lstStyle/>
                    <a:p>
                      <a:r>
                        <a:rPr lang="en-GB" sz="1800" dirty="0"/>
                        <a:t>Composition - Spot the connective!</a:t>
                      </a:r>
                    </a:p>
                  </a:txBody>
                  <a:tcPr anchor="ctr"/>
                </a:tc>
                <a:tc>
                  <a:txBody>
                    <a:bodyPr/>
                    <a:lstStyle/>
                    <a:p>
                      <a:pPr algn="l" rtl="0" fontAlgn="b">
                        <a:buNone/>
                      </a:pPr>
                      <a:r>
                        <a:rPr lang="en-GB" sz="1800" dirty="0">
                          <a:effectLst/>
                        </a:rPr>
                        <a:t>She likes reading and enjoys writing.</a:t>
                      </a:r>
                    </a:p>
                  </a:txBody>
                  <a:tcPr marL="28575" marR="28575" marT="0" marB="0" anchor="ctr"/>
                </a:tc>
                <a:tc>
                  <a:txBody>
                    <a:bodyPr/>
                    <a:lstStyle/>
                    <a:p>
                      <a:pPr algn="l" rtl="0" fontAlgn="b">
                        <a:buNone/>
                      </a:pPr>
                      <a:r>
                        <a:rPr lang="en-GB" sz="1800" dirty="0">
                          <a:effectLst/>
                        </a:rPr>
                        <a:t>And/likes</a:t>
                      </a:r>
                    </a:p>
                  </a:txBody>
                  <a:tcPr marL="28575" marR="28575" marT="0" marB="0" anchor="ctr"/>
                </a:tc>
                <a:tc>
                  <a:txBody>
                    <a:bodyPr/>
                    <a:lstStyle/>
                    <a:p>
                      <a:pPr algn="l"/>
                      <a:r>
                        <a:rPr lang="en-GB" sz="1800" i="0" kern="1200" dirty="0" err="1">
                          <a:solidFill>
                            <a:schemeClr val="dk1"/>
                          </a:solidFill>
                          <a:effectLst/>
                          <a:latin typeface="+mn-lt"/>
                          <a:ea typeface="+mn-ea"/>
                          <a:cs typeface="+mn-cs"/>
                        </a:rPr>
                        <a:t>Gconnect</a:t>
                      </a:r>
                      <a:endParaRPr lang="en-GB" sz="18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27501023"/>
                  </a:ext>
                </a:extLst>
              </a:tr>
              <a:tr h="898874">
                <a:tc>
                  <a:txBody>
                    <a:bodyPr/>
                    <a:lstStyle/>
                    <a:p>
                      <a:pPr marL="0" algn="l" defTabSz="914400" rtl="0" eaLnBrk="1" latinLnBrk="0" hangingPunct="1"/>
                      <a:r>
                        <a:rPr lang="en-GB" sz="1800" kern="1200" dirty="0">
                          <a:solidFill>
                            <a:schemeClr val="dk1"/>
                          </a:solidFill>
                          <a:latin typeface="+mn-lt"/>
                          <a:ea typeface="+mn-ea"/>
                          <a:cs typeface="+mn-cs"/>
                        </a:rPr>
                        <a:t>Composition - First 7 connectives</a:t>
                      </a:r>
                    </a:p>
                  </a:txBody>
                  <a:tcPr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Which word is a connective?</a:t>
                      </a: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And/dog</a:t>
                      </a:r>
                    </a:p>
                  </a:txBody>
                  <a:tcPr marL="28575" marR="28575" marT="0" marB="0" anchor="b"/>
                </a:tc>
                <a:tc>
                  <a:txBody>
                    <a:bodyPr/>
                    <a:lstStyle/>
                    <a:p>
                      <a:pPr algn="l"/>
                      <a:r>
                        <a:rPr lang="en-GB" sz="1800" kern="1200" dirty="0">
                          <a:solidFill>
                            <a:schemeClr val="dk1"/>
                          </a:solidFill>
                          <a:effectLst/>
                          <a:latin typeface="+mn-lt"/>
                          <a:ea typeface="+mn-ea"/>
                          <a:cs typeface="+mn-cs"/>
                        </a:rPr>
                        <a:t>GConnect1</a:t>
                      </a:r>
                    </a:p>
                  </a:txBody>
                  <a:tcPr anchor="ctr"/>
                </a:tc>
                <a:extLst>
                  <a:ext uri="{0D108BD9-81ED-4DB2-BD59-A6C34878D82A}">
                    <a16:rowId xmlns:a16="http://schemas.microsoft.com/office/drawing/2014/main" val="1800653337"/>
                  </a:ext>
                </a:extLst>
              </a:tr>
              <a:tr h="898874">
                <a:tc>
                  <a:txBody>
                    <a:bodyPr/>
                    <a:lstStyle/>
                    <a:p>
                      <a:pPr marL="0" algn="l" defTabSz="914400" rtl="0" eaLnBrk="1" latinLnBrk="0" hangingPunct="1"/>
                      <a:r>
                        <a:rPr lang="en-GB" sz="1800" kern="1200" dirty="0">
                          <a:solidFill>
                            <a:schemeClr val="dk1"/>
                          </a:solidFill>
                          <a:latin typeface="+mn-lt"/>
                          <a:ea typeface="+mn-ea"/>
                          <a:cs typeface="+mn-cs"/>
                        </a:rPr>
                        <a:t>Composition - First 7 connectives in a sentence</a:t>
                      </a:r>
                    </a:p>
                  </a:txBody>
                  <a:tcPr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Which word in the sentence is a connective:</a:t>
                      </a:r>
                    </a:p>
                  </a:txBody>
                  <a:tcPr marL="28575" marR="28575" marT="0" marB="0" anchor="ctr"/>
                </a:tc>
                <a:tc>
                  <a:txBody>
                    <a:bodyPr/>
                    <a:lstStyle/>
                    <a:p>
                      <a:pPr marL="0" algn="l" defTabSz="914400" rtl="0" eaLnBrk="1" fontAlgn="b" latinLnBrk="0" hangingPunct="1">
                        <a:buNone/>
                      </a:pPr>
                      <a:r>
                        <a:rPr lang="en-GB" sz="1800" kern="1200" dirty="0">
                          <a:solidFill>
                            <a:schemeClr val="dk1"/>
                          </a:solidFill>
                          <a:latin typeface="+mn-lt"/>
                          <a:ea typeface="+mn-ea"/>
                          <a:cs typeface="+mn-cs"/>
                        </a:rPr>
                        <a:t>The sun shines and the bird sings.</a:t>
                      </a:r>
                    </a:p>
                  </a:txBody>
                  <a:tcPr marL="28575" marR="28575" marT="0" marB="0" anchor="ctr"/>
                </a:tc>
                <a:tc>
                  <a:txBody>
                    <a:bodyPr/>
                    <a:lstStyle/>
                    <a:p>
                      <a:pPr algn="l"/>
                      <a:r>
                        <a:rPr lang="en-GB" sz="1800" kern="1200" dirty="0">
                          <a:solidFill>
                            <a:schemeClr val="dk1"/>
                          </a:solidFill>
                          <a:effectLst/>
                          <a:latin typeface="+mn-lt"/>
                          <a:ea typeface="+mn-ea"/>
                          <a:cs typeface="+mn-cs"/>
                        </a:rPr>
                        <a:t>GConnect2</a:t>
                      </a:r>
                    </a:p>
                  </a:txBody>
                  <a:tcPr anchor="ctr"/>
                </a:tc>
                <a:extLst>
                  <a:ext uri="{0D108BD9-81ED-4DB2-BD59-A6C34878D82A}">
                    <a16:rowId xmlns:a16="http://schemas.microsoft.com/office/drawing/2014/main" val="686086147"/>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444935" y="4342174"/>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310918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3A9E0-46D6-A2C6-7775-591813ED962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C72B30D-FC4B-84A4-4390-A394E4C014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452CAFC-E461-5775-671D-8262DAB8ACC2}"/>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scrambler </a:t>
            </a:r>
            <a:r>
              <a:rPr lang="en-GB" sz="4000" dirty="0" err="1">
                <a:solidFill>
                  <a:schemeClr val="bg1"/>
                </a:solidFill>
                <a:latin typeface="+mn-lt"/>
                <a:ea typeface="Andika"/>
                <a:cs typeface="Andika"/>
              </a:rPr>
              <a:t>taked</a:t>
            </a:r>
            <a:r>
              <a:rPr lang="en-GB" sz="4000" dirty="0">
                <a:solidFill>
                  <a:schemeClr val="bg1"/>
                </a:solidFill>
                <a:latin typeface="+mn-lt"/>
                <a:ea typeface="Andika"/>
                <a:cs typeface="Andika"/>
              </a:rPr>
              <a:t> </a:t>
            </a:r>
            <a:r>
              <a:rPr lang="en-GB" sz="4000" dirty="0" err="1">
                <a:solidFill>
                  <a:schemeClr val="bg1"/>
                </a:solidFill>
                <a:latin typeface="+mn-lt"/>
                <a:ea typeface="Andika"/>
                <a:cs typeface="Andika"/>
              </a:rPr>
              <a:t>thegem</a:t>
            </a:r>
            <a:r>
              <a:rPr lang="en-GB" sz="4000" dirty="0">
                <a:solidFill>
                  <a:schemeClr val="bg1"/>
                </a:solidFill>
                <a:latin typeface="+mn-lt"/>
                <a:ea typeface="Andika"/>
                <a:cs typeface="Andika"/>
              </a:rPr>
              <a:t>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D1B89444-FE78-745E-5BC5-34591FB3E85D}"/>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8E687163-B571-8D8F-5469-08E8449DAB31}"/>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5802FEDB-6397-2F13-3720-050D4671865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72775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33D29-2B35-1C51-0476-D316C8596B7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C2297F8-AEDF-5989-EF16-E163BBA1C9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F21BEB7-12C1-263F-7B71-4F1A331922AB}"/>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a:t>
            </a:r>
            <a:r>
              <a:rPr lang="en-GB" sz="4000" dirty="0" err="1">
                <a:solidFill>
                  <a:schemeClr val="bg1"/>
                </a:solidFill>
                <a:latin typeface="+mn-lt"/>
                <a:ea typeface="Andika"/>
                <a:cs typeface="Andika"/>
              </a:rPr>
              <a:t>taked</a:t>
            </a:r>
            <a:r>
              <a:rPr lang="en-GB" sz="4000" dirty="0">
                <a:solidFill>
                  <a:schemeClr val="bg1"/>
                </a:solidFill>
                <a:latin typeface="+mn-lt"/>
                <a:ea typeface="Andika"/>
                <a:cs typeface="Andika"/>
              </a:rPr>
              <a:t> </a:t>
            </a:r>
            <a:r>
              <a:rPr lang="en-GB" sz="4000" dirty="0" err="1">
                <a:solidFill>
                  <a:schemeClr val="bg1"/>
                </a:solidFill>
                <a:latin typeface="+mn-lt"/>
                <a:ea typeface="Andika"/>
                <a:cs typeface="Andika"/>
              </a:rPr>
              <a:t>thegem</a:t>
            </a:r>
            <a:r>
              <a:rPr lang="en-GB" sz="4000" dirty="0">
                <a:solidFill>
                  <a:schemeClr val="bg1"/>
                </a:solidFill>
                <a:latin typeface="+mn-lt"/>
                <a:ea typeface="Andika"/>
                <a:cs typeface="Andika"/>
              </a:rPr>
              <a:t>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A5810056-5807-3FF7-F500-77391255CACD}"/>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E0BD7377-B863-CD3E-314D-E592EF6D5BDE}"/>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A3B481A2-F3A0-6AF6-0739-F99308A6DE6A}"/>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75079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6F91C-468F-2882-20E2-F2149FF446E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EE15243-81BE-1197-8A09-D07C2638E2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F4425BC-8F6A-8ADD-7C59-DD7CEA21372E}"/>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thegem</a:t>
            </a:r>
            <a:r>
              <a:rPr lang="en-GB" sz="4000" dirty="0">
                <a:solidFill>
                  <a:schemeClr val="bg1"/>
                </a:solidFill>
                <a:latin typeface="+mn-lt"/>
                <a:ea typeface="Andika"/>
                <a:cs typeface="Andika"/>
              </a:rPr>
              <a:t>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98454B30-036A-ACB0-DF81-EC919B8F17D3}"/>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79118FD7-4E41-7423-18D0-163A065C1031}"/>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7F120FB7-4E61-0523-69EE-F339D0D080D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36149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30A74-B93B-3315-2491-850CA1DE037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CCFEAB1-5193-B45F-88B2-B28D253811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324F4F7-0F2F-965B-6301-306FAFFF3F76}"/>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gem and </a:t>
            </a:r>
            <a:r>
              <a:rPr lang="en-GB" sz="4000" dirty="0" err="1">
                <a:solidFill>
                  <a:schemeClr val="bg1"/>
                </a:solidFill>
                <a:latin typeface="+mn-lt"/>
                <a:ea typeface="Andika"/>
                <a:cs typeface="Andika"/>
              </a:rPr>
              <a:t>runned</a:t>
            </a: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8F2C7B00-7F3F-8ACB-E2C9-4D7FA4B1212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C438591F-739D-A083-898E-FDDA473AAE52}"/>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6A1A8B1F-B81F-B7D4-53DC-B51F6A686EE6}"/>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219829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E07AF-B50E-1125-48FB-21121890153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EE55EA-BFA7-BF6C-A2F3-028225C7C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B369D21-B77E-7A5F-630D-41A3D4705BCF}"/>
              </a:ext>
            </a:extLst>
          </p:cNvPr>
          <p:cNvSpPr txBox="1">
            <a:spLocks/>
          </p:cNvSpPr>
          <p:nvPr/>
        </p:nvSpPr>
        <p:spPr>
          <a:xfrm>
            <a:off x="6195399" y="247650"/>
            <a:ext cx="5770417" cy="2932006"/>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is wrong with this sentence?</a:t>
            </a:r>
          </a:p>
          <a:p>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S</a:t>
            </a:r>
            <a:r>
              <a:rPr lang="en-GB" sz="4000" dirty="0">
                <a:solidFill>
                  <a:schemeClr val="bg1"/>
                </a:solidFill>
                <a:latin typeface="+mn-lt"/>
                <a:ea typeface="Andika"/>
                <a:cs typeface="Andika"/>
              </a:rPr>
              <a:t>crambler t</a:t>
            </a:r>
            <a:r>
              <a:rPr lang="en-GB" sz="4000" dirty="0">
                <a:solidFill>
                  <a:srgbClr val="FFFF00"/>
                </a:solidFill>
                <a:latin typeface="+mn-lt"/>
                <a:ea typeface="Andika"/>
                <a:cs typeface="Andika"/>
              </a:rPr>
              <a:t>oo</a:t>
            </a:r>
            <a:r>
              <a:rPr lang="en-GB" sz="4000" dirty="0">
                <a:solidFill>
                  <a:schemeClr val="bg1"/>
                </a:solidFill>
                <a:latin typeface="+mn-lt"/>
                <a:ea typeface="Andika"/>
                <a:cs typeface="Andika"/>
              </a:rPr>
              <a:t>k </a:t>
            </a:r>
            <a:br>
              <a:rPr lang="en-GB" sz="4000" dirty="0">
                <a:solidFill>
                  <a:schemeClr val="bg1"/>
                </a:solidFill>
                <a:latin typeface="+mn-lt"/>
                <a:ea typeface="Andika"/>
                <a:cs typeface="Andika"/>
              </a:rPr>
            </a:br>
            <a:r>
              <a:rPr lang="en-GB" sz="4000" dirty="0">
                <a:solidFill>
                  <a:schemeClr val="bg1"/>
                </a:solidFill>
                <a:latin typeface="+mn-lt"/>
                <a:ea typeface="Andika"/>
                <a:cs typeface="Andika"/>
              </a:rPr>
              <a:t>the</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gem and r</a:t>
            </a:r>
            <a:r>
              <a:rPr lang="en-GB" sz="4000" dirty="0">
                <a:solidFill>
                  <a:srgbClr val="FFFF00"/>
                </a:solidFill>
                <a:latin typeface="+mn-lt"/>
                <a:ea typeface="Andika"/>
                <a:cs typeface="Andika"/>
              </a:rPr>
              <a:t>a</a:t>
            </a:r>
            <a:r>
              <a:rPr lang="en-GB" sz="4000" dirty="0">
                <a:solidFill>
                  <a:schemeClr val="bg1"/>
                </a:solidFill>
                <a:latin typeface="+mn-lt"/>
                <a:ea typeface="Andika"/>
                <a:cs typeface="Andika"/>
              </a:rPr>
              <a:t>n</a:t>
            </a:r>
          </a:p>
          <a:p>
            <a:endParaRPr lang="en-GB" sz="40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C3A7D697-2103-E100-7EF2-267EF38AD06F}"/>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ea typeface="Andika"/>
                <a:cs typeface="Andika"/>
              </a:rPr>
              <a:t>Scrambler hides from the guards.</a:t>
            </a:r>
          </a:p>
        </p:txBody>
      </p:sp>
      <p:sp>
        <p:nvSpPr>
          <p:cNvPr id="5" name="Title 1">
            <a:extLst>
              <a:ext uri="{FF2B5EF4-FFF2-40B4-BE49-F238E27FC236}">
                <a16:creationId xmlns:a16="http://schemas.microsoft.com/office/drawing/2014/main" id="{D6638D60-19B3-C962-629A-076214AA7EDC}"/>
              </a:ext>
            </a:extLst>
          </p:cNvPr>
          <p:cNvSpPr txBox="1">
            <a:spLocks/>
          </p:cNvSpPr>
          <p:nvPr/>
        </p:nvSpPr>
        <p:spPr>
          <a:xfrm>
            <a:off x="6195398" y="3322531"/>
            <a:ext cx="5770417" cy="3181350"/>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Is this a simile, metaphor or alliteration?</a:t>
            </a: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Aimee shines like a star.</a:t>
            </a:r>
          </a:p>
          <a:p>
            <a:endParaRPr lang="en-GB" sz="40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CFBED47-23CB-9841-B776-4C1357F06E3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1a. Can you spot the </a:t>
            </a:r>
            <a:r>
              <a:rPr lang="en-GB" sz="2400" u="sng"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ea typeface="Andika"/>
                <a:cs typeface="Andika"/>
              </a:rPr>
              <a:t>1b. Can you spot the </a:t>
            </a:r>
            <a:r>
              <a:rPr lang="en-GB" sz="2400" u="sng" dirty="0">
                <a:solidFill>
                  <a:srgbClr val="EF8023"/>
                </a:solidFill>
                <a:ea typeface="Andika"/>
                <a:cs typeface="Andika"/>
              </a:rPr>
              <a:t>plural noun</a:t>
            </a:r>
            <a:r>
              <a:rPr lang="en-GB" sz="2400" dirty="0">
                <a:solidFill>
                  <a:schemeClr val="bg1"/>
                </a:solidFill>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hides from the </a:t>
            </a:r>
            <a:r>
              <a:rPr lang="en-GB" sz="4000" dirty="0">
                <a:solidFill>
                  <a:srgbClr val="EF8023"/>
                </a:solidFill>
                <a:latin typeface="+mn-lt"/>
                <a:ea typeface="Andika"/>
                <a:cs typeface="Andika"/>
              </a:rPr>
              <a:t>guards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02715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2665</Words>
  <Application>Microsoft Office PowerPoint</Application>
  <PresentationFormat>Widescreen</PresentationFormat>
  <Paragraphs>376</Paragraphs>
  <Slides>46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46</vt:i4>
      </vt:variant>
    </vt:vector>
  </HeadingPairs>
  <TitlesOfParts>
    <vt:vector size="49"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Time Connectives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2025-12-22T09:41:15Z</dcterms:modified>
</cp:coreProperties>
</file>